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310" r:id="rId2"/>
    <p:sldId id="309" r:id="rId3"/>
    <p:sldId id="311" r:id="rId4"/>
    <p:sldId id="312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4" r:id="rId13"/>
    <p:sldId id="330" r:id="rId14"/>
    <p:sldId id="332" r:id="rId15"/>
    <p:sldId id="331" r:id="rId16"/>
    <p:sldId id="328" r:id="rId17"/>
    <p:sldId id="335" r:id="rId18"/>
    <p:sldId id="336" r:id="rId19"/>
    <p:sldId id="333" r:id="rId20"/>
    <p:sldId id="334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2" r:id="rId36"/>
    <p:sldId id="351" r:id="rId37"/>
    <p:sldId id="353" r:id="rId38"/>
    <p:sldId id="354" r:id="rId39"/>
    <p:sldId id="355" r:id="rId40"/>
    <p:sldId id="356" r:id="rId41"/>
    <p:sldId id="357" r:id="rId42"/>
    <p:sldId id="358" r:id="rId43"/>
    <p:sldId id="360" r:id="rId44"/>
    <p:sldId id="364" r:id="rId45"/>
    <p:sldId id="366" r:id="rId46"/>
    <p:sldId id="361" r:id="rId47"/>
    <p:sldId id="362" r:id="rId48"/>
    <p:sldId id="363" r:id="rId49"/>
    <p:sldId id="367" r:id="rId50"/>
    <p:sldId id="365" r:id="rId51"/>
    <p:sldId id="368" r:id="rId52"/>
    <p:sldId id="36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D62"/>
    <a:srgbClr val="66C3A4"/>
    <a:srgbClr val="8DA0CC"/>
    <a:srgbClr val="E78AC3"/>
    <a:srgbClr val="D2D2D9"/>
    <a:srgbClr val="C2DDDB"/>
    <a:srgbClr val="FFC7B2"/>
    <a:srgbClr val="B5E2D1"/>
    <a:srgbClr val="C6CFE5"/>
    <a:srgbClr val="AFB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5"/>
    <p:restoredTop sz="95631"/>
  </p:normalViewPr>
  <p:slideViewPr>
    <p:cSldViewPr snapToObjects="1">
      <p:cViewPr>
        <p:scale>
          <a:sx n="33" d="100"/>
          <a:sy n="33" d="100"/>
        </p:scale>
        <p:origin x="2272" y="4288"/>
      </p:cViewPr>
      <p:guideLst>
        <p:guide pos="7680"/>
        <p:guide orient="horz" pos="2115"/>
      </p:guideLst>
    </p:cSldViewPr>
  </p:slideViewPr>
  <p:outlineViewPr>
    <p:cViewPr>
      <p:scale>
        <a:sx n="33" d="100"/>
        <a:sy n="33" d="100"/>
      </p:scale>
      <p:origin x="0" y="-1916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80" d="100"/>
          <a:sy n="80" d="100"/>
        </p:scale>
        <p:origin x="404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94472-1001-3F45-843E-AD6F2325AFE4}" type="datetimeFigureOut">
              <a:rPr lang="en-US" smtClean="0"/>
              <a:t>6/21/21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D27E4-432D-4C40-9571-F36D5E842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25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9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  <a:lvl2pPr>
              <a:buClr>
                <a:schemeClr val="bg1">
                  <a:lumMod val="60000"/>
                  <a:lumOff val="40000"/>
                </a:schemeClr>
              </a:buClr>
              <a:defRPr sz="2400">
                <a:solidFill>
                  <a:schemeClr val="bg1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bg1">
                  <a:lumMod val="60000"/>
                  <a:lumOff val="40000"/>
                </a:schemeClr>
              </a:buClr>
              <a:defRPr sz="2000">
                <a:solidFill>
                  <a:schemeClr val="bg1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/>
          <a:lstStyle/>
          <a:p>
            <a:fld id="{73C55A3C-5767-4844-A0A3-83778C2E5409}" type="datetime1">
              <a:rPr lang="en-US" smtClean="0"/>
              <a:t>6/21/21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145B0-C06E-0944-B224-1835F0AD7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336" y="101029"/>
            <a:ext cx="1602462" cy="4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5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D396-3171-6C41-A594-2E4A8ED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D6F2B-A932-DC42-9BA3-BABFF8C5C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4" y="3789363"/>
            <a:ext cx="6337151" cy="1655762"/>
          </a:xfrm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/>
            </a:lvl1pPr>
            <a:lvl2pPr>
              <a:buClr>
                <a:srgbClr val="80807F"/>
              </a:buClr>
              <a:defRPr/>
            </a:lvl2pPr>
            <a:lvl3pPr>
              <a:buClr>
                <a:srgbClr val="80807F"/>
              </a:buClr>
              <a:defRPr/>
            </a:lvl3pPr>
            <a:lvl4pPr>
              <a:buClr>
                <a:srgbClr val="80807F"/>
              </a:buClr>
              <a:defRPr/>
            </a:lvl4pPr>
            <a:lvl5pPr>
              <a:buClr>
                <a:srgbClr val="80807F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26AC82-A6D4-7744-964C-A2D34032F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547" b="23547"/>
          <a:stretch/>
        </p:blipFill>
        <p:spPr>
          <a:xfrm>
            <a:off x="-58513" y="-99393"/>
            <a:ext cx="9577064" cy="6860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008" y="1272646"/>
            <a:ext cx="12225688" cy="558535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18EDF-D6BC-1549-8CD1-E18480F29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120"/>
          <a:stretch/>
        </p:blipFill>
        <p:spPr>
          <a:xfrm>
            <a:off x="5951984" y="-99392"/>
            <a:ext cx="6264696" cy="6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6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noFill/>
          </a:ln>
          <a:solidFill>
            <a:schemeClr val="bg1">
              <a:lumMod val="75000"/>
            </a:schemeClr>
          </a:solidFill>
          <a:effectLst/>
          <a:latin typeface="Tw Cen MT" panose="020B0602020104020603" pitchFamily="34" charset="77"/>
          <a:ea typeface="+mj-ea"/>
          <a:cs typeface="Tw Cen MT" panose="020B0602020104020603" pitchFamily="34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2800" kern="1200">
          <a:ln>
            <a:noFill/>
          </a:ln>
          <a:solidFill>
            <a:schemeClr val="bg1">
              <a:lumMod val="60000"/>
              <a:lumOff val="40000"/>
            </a:schemeClr>
          </a:solidFill>
          <a:effectLst>
            <a:glow rad="127000">
              <a:schemeClr val="accent1">
                <a:alpha val="0"/>
              </a:schemeClr>
            </a:glo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9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7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olarix.deviantart.com/art/Wormhole-Alpha-389403473" TargetMode="External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image" Target="../media/image117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image" Target="../media/image115.emf"/><Relationship Id="rId5" Type="http://schemas.openxmlformats.org/officeDocument/2006/relationships/image" Target="../media/image109.emf"/><Relationship Id="rId15" Type="http://schemas.openxmlformats.org/officeDocument/2006/relationships/image" Target="../media/image11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Relationship Id="rId1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emf"/><Relationship Id="rId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emf"/><Relationship Id="rId4" Type="http://schemas.openxmlformats.org/officeDocument/2006/relationships/image" Target="../media/image1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Relationship Id="rId9" Type="http://schemas.openxmlformats.org/officeDocument/2006/relationships/image" Target="../media/image14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Relationship Id="rId9" Type="http://schemas.openxmlformats.org/officeDocument/2006/relationships/image" Target="../media/image16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emf"/><Relationship Id="rId4" Type="http://schemas.openxmlformats.org/officeDocument/2006/relationships/image" Target="../media/image17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182.png"/><Relationship Id="rId5" Type="http://schemas.microsoft.com/office/2007/relationships/media" Target="../media/media7.mp4"/><Relationship Id="rId10" Type="http://schemas.openxmlformats.org/officeDocument/2006/relationships/image" Target="../media/image181.png"/><Relationship Id="rId4" Type="http://schemas.openxmlformats.org/officeDocument/2006/relationships/video" Target="../media/media6.mp4"/><Relationship Id="rId9" Type="http://schemas.openxmlformats.org/officeDocument/2006/relationships/image" Target="../media/image1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19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9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13" Type="http://schemas.openxmlformats.org/officeDocument/2006/relationships/image" Target="../media/image209.emf"/><Relationship Id="rId18" Type="http://schemas.openxmlformats.org/officeDocument/2006/relationships/image" Target="../media/image214.emf"/><Relationship Id="rId3" Type="http://schemas.openxmlformats.org/officeDocument/2006/relationships/image" Target="../media/image199.png"/><Relationship Id="rId7" Type="http://schemas.openxmlformats.org/officeDocument/2006/relationships/image" Target="../media/image203.emf"/><Relationship Id="rId12" Type="http://schemas.openxmlformats.org/officeDocument/2006/relationships/image" Target="../media/image208.emf"/><Relationship Id="rId17" Type="http://schemas.openxmlformats.org/officeDocument/2006/relationships/image" Target="../media/image213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emf"/><Relationship Id="rId11" Type="http://schemas.openxmlformats.org/officeDocument/2006/relationships/image" Target="../media/image207.emf"/><Relationship Id="rId5" Type="http://schemas.openxmlformats.org/officeDocument/2006/relationships/image" Target="../media/image201.emf"/><Relationship Id="rId15" Type="http://schemas.openxmlformats.org/officeDocument/2006/relationships/image" Target="../media/image211.emf"/><Relationship Id="rId10" Type="http://schemas.openxmlformats.org/officeDocument/2006/relationships/image" Target="../media/image206.emf"/><Relationship Id="rId19" Type="http://schemas.openxmlformats.org/officeDocument/2006/relationships/image" Target="../media/image215.emf"/><Relationship Id="rId4" Type="http://schemas.openxmlformats.org/officeDocument/2006/relationships/image" Target="../media/image200.emf"/><Relationship Id="rId9" Type="http://schemas.openxmlformats.org/officeDocument/2006/relationships/image" Target="../media/image205.emf"/><Relationship Id="rId14" Type="http://schemas.openxmlformats.org/officeDocument/2006/relationships/image" Target="../media/image21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3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18" Type="http://schemas.openxmlformats.org/officeDocument/2006/relationships/image" Target="../media/image4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17" Type="http://schemas.openxmlformats.org/officeDocument/2006/relationships/image" Target="../media/image48.emf"/><Relationship Id="rId2" Type="http://schemas.openxmlformats.org/officeDocument/2006/relationships/image" Target="../media/image33.emf"/><Relationship Id="rId1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5" Type="http://schemas.openxmlformats.org/officeDocument/2006/relationships/image" Target="../media/image46.emf"/><Relationship Id="rId10" Type="http://schemas.openxmlformats.org/officeDocument/2006/relationships/image" Target="../media/image41.emf"/><Relationship Id="rId19" Type="http://schemas.openxmlformats.org/officeDocument/2006/relationships/image" Target="../media/image50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Relationship Id="rId14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Continuous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not grid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7932A3-974C-7640-9859-36FFFDCC1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1700808"/>
            <a:ext cx="5059982" cy="50599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D7CAE-A0FA-FF40-83BF-9B8D75CB54DF}"/>
              </a:ext>
            </a:extLst>
          </p:cNvPr>
          <p:cNvSpPr txBox="1"/>
          <p:nvPr/>
        </p:nvSpPr>
        <p:spPr>
          <a:xfrm>
            <a:off x="5087888" y="3944362"/>
            <a:ext cx="6800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Position is a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variable:</a:t>
            </a:r>
          </a:p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Walls are true 1D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check is done on each step to handle wall collisions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function maps continuous position to a (quantized?) state-rep, e.g. one-hot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BF009-5529-2E4E-B5EA-1CEFD0DFF894}"/>
              </a:ext>
            </a:extLst>
          </p:cNvPr>
          <p:cNvSpPr/>
          <p:nvPr/>
        </p:nvSpPr>
        <p:spPr>
          <a:xfrm>
            <a:off x="4992215" y="2132856"/>
            <a:ext cx="75845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agent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MazeAgent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dt=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0.05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v=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numRooms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roomSize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policy=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 err="1">
                <a:solidFill>
                  <a:srgbClr val="50A14F"/>
                </a:solidFill>
                <a:latin typeface="Menlo" panose="020B0609030804020204" pitchFamily="49" charset="0"/>
              </a:rPr>
              <a:t>randomWalk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agent.walls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'barrier'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np.array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([[[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],[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]]])</a:t>
            </a: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2000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fig,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agent.plotHistory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CFCA-0F30-3841-B7D0-B7AECC39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time and state TD learning: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23B9C-0AC0-6446-98C9-01A58EBA3292}"/>
              </a:ext>
            </a:extLst>
          </p:cNvPr>
          <p:cNvSpPr txBox="1"/>
          <p:nvPr/>
        </p:nvSpPr>
        <p:spPr>
          <a:xfrm>
            <a:off x="201643" y="5316117"/>
            <a:ext cx="645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Decouples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γ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from dt, i.e. decouples learning from the motion model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7A92E-16F7-1E42-AF70-CAAF1622B1EB}"/>
              </a:ext>
            </a:extLst>
          </p:cNvPr>
          <p:cNvSpPr txBox="1"/>
          <p:nvPr/>
        </p:nvSpPr>
        <p:spPr>
          <a:xfrm>
            <a:off x="422102" y="1594430"/>
            <a:ext cx="235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state (one-hot)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15AC7-3FF8-DA4E-B4AE-5881D715785E}"/>
              </a:ext>
            </a:extLst>
          </p:cNvPr>
          <p:cNvSpPr txBox="1"/>
          <p:nvPr/>
        </p:nvSpPr>
        <p:spPr>
          <a:xfrm>
            <a:off x="-1" y="2852936"/>
            <a:ext cx="278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(e.g. BVCs)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289FFB-A35D-0D4D-85F8-42D9AC85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627" y="1701595"/>
            <a:ext cx="5523429" cy="432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E83D48-485F-234F-BC87-438954D9D965}"/>
              </a:ext>
            </a:extLst>
          </p:cNvPr>
          <p:cNvGrpSpPr/>
          <p:nvPr/>
        </p:nvGrpSpPr>
        <p:grpSpPr>
          <a:xfrm>
            <a:off x="839416" y="5933522"/>
            <a:ext cx="3672408" cy="591822"/>
            <a:chOff x="1146717" y="5786897"/>
            <a:chExt cx="3672408" cy="5918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31D7-3F22-DF4C-B3BA-815973DD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717" y="5786897"/>
              <a:ext cx="2577541" cy="591822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5D35E7-FEDC-374C-A6CA-A2800644A3A8}"/>
                </a:ext>
              </a:extLst>
            </p:cNvPr>
            <p:cNvCxnSpPr/>
            <p:nvPr/>
          </p:nvCxnSpPr>
          <p:spPr>
            <a:xfrm>
              <a:off x="3811013" y="6078703"/>
              <a:ext cx="1008112" cy="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EB48FE9-0266-124B-88CE-ED5BF3E2D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570" y="5924359"/>
            <a:ext cx="3255640" cy="599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956CFE-7B10-E447-A14B-F236949169BD}"/>
              </a:ext>
            </a:extLst>
          </p:cNvPr>
          <p:cNvSpPr txBox="1"/>
          <p:nvPr/>
        </p:nvSpPr>
        <p:spPr>
          <a:xfrm>
            <a:off x="10498006" y="5015752"/>
            <a:ext cx="169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Doya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1996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316F4A-1931-0E4F-8D76-82C814F5D4C1}"/>
              </a:ext>
            </a:extLst>
          </p:cNvPr>
          <p:cNvSpPr txBox="1"/>
          <p:nvPr/>
        </p:nvSpPr>
        <p:spPr>
          <a:xfrm>
            <a:off x="2733919" y="3861048"/>
            <a:ext cx="9311436" cy="1164841"/>
          </a:xfrm>
          <a:prstGeom prst="rect">
            <a:avLst/>
          </a:prstGeom>
          <a:noFill/>
          <a:ln w="31750">
            <a:solidFill>
              <a:srgbClr val="FD8D6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DE49D4-70DD-634C-A7DE-5974871CF09B}"/>
              </a:ext>
            </a:extLst>
          </p:cNvPr>
          <p:cNvSpPr txBox="1"/>
          <p:nvPr/>
        </p:nvSpPr>
        <p:spPr>
          <a:xfrm>
            <a:off x="178448" y="3838176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48151-2154-644A-9DBE-1A663B26A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632" y="2951763"/>
            <a:ext cx="5421306" cy="405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78C6B-6010-BB43-9914-8975709B2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74" y="3979866"/>
            <a:ext cx="8971766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5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B7644-3AAD-5F44-87CA-E471B335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513368"/>
            <a:ext cx="4525640" cy="68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C1D47-262A-654E-8774-B245DB5A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055" y="671697"/>
            <a:ext cx="1413644" cy="397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F043E-2531-5C46-BA2A-26B3832612D4}"/>
              </a:ext>
            </a:extLst>
          </p:cNvPr>
          <p:cNvSpPr txBox="1"/>
          <p:nvPr/>
        </p:nvSpPr>
        <p:spPr>
          <a:xfrm>
            <a:off x="9499307" y="586627"/>
            <a:ext cx="118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normalised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32D79-C479-C241-8611-976FEBC9649B}"/>
              </a:ext>
            </a:extLst>
          </p:cNvPr>
          <p:cNvSpPr txBox="1"/>
          <p:nvPr/>
        </p:nvSpPr>
        <p:spPr>
          <a:xfrm>
            <a:off x="3059983" y="3483420"/>
            <a:ext cx="351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True if our estimate of </a:t>
            </a:r>
            <a:r>
              <a:rPr lang="el-GR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correct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ADC5-E49C-524F-A115-F81137AE3F3B}"/>
              </a:ext>
            </a:extLst>
          </p:cNvPr>
          <p:cNvSpPr txBox="1"/>
          <p:nvPr/>
        </p:nvSpPr>
        <p:spPr>
          <a:xfrm>
            <a:off x="2393129" y="4233153"/>
            <a:ext cx="413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If it isn’t, we should update it (TD learning)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77044-78D0-0D49-A485-30508A82F3DC}"/>
              </a:ext>
            </a:extLst>
          </p:cNvPr>
          <p:cNvSpPr txBox="1"/>
          <p:nvPr/>
        </p:nvSpPr>
        <p:spPr>
          <a:xfrm>
            <a:off x="4151784" y="5123450"/>
            <a:ext cx="223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Re-discretising we get: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E5BD74-0F97-0E42-9694-142EA9C4F311}"/>
              </a:ext>
            </a:extLst>
          </p:cNvPr>
          <p:cNvCxnSpPr>
            <a:cxnSpLocks/>
          </p:cNvCxnSpPr>
          <p:nvPr/>
        </p:nvCxnSpPr>
        <p:spPr>
          <a:xfrm>
            <a:off x="4930413" y="1844824"/>
            <a:ext cx="159763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D94B2C-75CE-8E4D-AE7F-474A27A4B146}"/>
              </a:ext>
            </a:extLst>
          </p:cNvPr>
          <p:cNvSpPr txBox="1"/>
          <p:nvPr/>
        </p:nvSpPr>
        <p:spPr>
          <a:xfrm>
            <a:off x="4631446" y="838453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Logical continuous-time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analogue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48C689-78E0-4F44-A931-0D9FED4649A1}"/>
              </a:ext>
            </a:extLst>
          </p:cNvPr>
          <p:cNvSpPr/>
          <p:nvPr/>
        </p:nvSpPr>
        <p:spPr>
          <a:xfrm>
            <a:off x="222691" y="5930696"/>
            <a:ext cx="122100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A0A1A7"/>
                </a:solidFill>
                <a:latin typeface="Menlo" panose="020B0609030804020204" pitchFamily="49" charset="0"/>
              </a:rPr>
              <a:t>#time-step independent TD update </a:t>
            </a:r>
            <a:endParaRPr lang="en-GB" sz="14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delta = state +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/ dt) *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@ ((</a:t>
            </a:r>
            <a:r>
              <a:rPr lang="en-GB" sz="14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- dt/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)*state -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+ alpha *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(delta, state)</a:t>
            </a:r>
            <a:endParaRPr lang="en-GB" sz="14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E4FC4-49F6-AD42-9EC7-76753F47C9A6}"/>
              </a:ext>
            </a:extLst>
          </p:cNvPr>
          <p:cNvSpPr txBox="1"/>
          <p:nvPr/>
        </p:nvSpPr>
        <p:spPr>
          <a:xfrm>
            <a:off x="5591944" y="5589240"/>
            <a:ext cx="10502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Or equivalently: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F3E9E3-4ACC-5B45-B4BF-2E6902F4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D02714-CA54-FE47-89D1-FB6AE9494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748" y="2641840"/>
            <a:ext cx="3955307" cy="5890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3EE0A0-626C-5C4E-A76F-BCFC9B5B9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748" y="3550291"/>
            <a:ext cx="3239706" cy="3061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091808-9D22-5D4A-9F10-0536E69E1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16" y="4246013"/>
            <a:ext cx="5498156" cy="597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7246B34-1EF0-544F-889D-CC7BD81E8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056" y="4941168"/>
            <a:ext cx="5215768" cy="557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BDD690E-5D59-3848-B685-A1A4593DB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8866" y="5517232"/>
            <a:ext cx="5215766" cy="5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29EF00-C939-5B4D-991D-19021764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4193" y="1594739"/>
            <a:ext cx="2179892" cy="2179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Independence on dt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C5D503-5D99-B748-8850-B8CD6CED560A}"/>
              </a:ext>
            </a:extLst>
          </p:cNvPr>
          <p:cNvSpPr txBox="1">
            <a:spLocks/>
          </p:cNvSpPr>
          <p:nvPr/>
        </p:nvSpPr>
        <p:spPr>
          <a:xfrm>
            <a:off x="2668" y="3573016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Dependence on</a:t>
            </a:r>
            <a:r>
              <a:rPr lang="el-GR" dirty="0"/>
              <a:t> τ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EEC17-AFAD-0D42-AB85-4AC8D4869B67}"/>
              </a:ext>
            </a:extLst>
          </p:cNvPr>
          <p:cNvSpPr txBox="1"/>
          <p:nvPr/>
        </p:nvSpPr>
        <p:spPr>
          <a:xfrm>
            <a:off x="5170806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2s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DAF73-41BF-2D4D-9BEA-24224FE40F85}"/>
              </a:ext>
            </a:extLst>
          </p:cNvPr>
          <p:cNvSpPr txBox="1"/>
          <p:nvPr/>
        </p:nvSpPr>
        <p:spPr>
          <a:xfrm>
            <a:off x="10338944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4s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7BF58-6C41-AD47-B440-9A518577D99D}"/>
              </a:ext>
            </a:extLst>
          </p:cNvPr>
          <p:cNvSpPr txBox="1"/>
          <p:nvPr/>
        </p:nvSpPr>
        <p:spPr>
          <a:xfrm>
            <a:off x="767408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1s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0DBF4D-D1F1-994B-BF0E-6DF40B06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6188" y="1594739"/>
            <a:ext cx="2179892" cy="2179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F126F4-2A66-4E44-9FBF-261ED50BECC8}"/>
              </a:ext>
            </a:extLst>
          </p:cNvPr>
          <p:cNvSpPr txBox="1"/>
          <p:nvPr/>
        </p:nvSpPr>
        <p:spPr>
          <a:xfrm>
            <a:off x="5245874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5A20C-CE3F-F145-840A-F657AF36D63E}"/>
              </a:ext>
            </a:extLst>
          </p:cNvPr>
          <p:cNvSpPr txBox="1"/>
          <p:nvPr/>
        </p:nvSpPr>
        <p:spPr>
          <a:xfrm>
            <a:off x="827905" y="117720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309A95-8E69-8C4D-A4FF-11A0349941D7}"/>
              </a:ext>
            </a:extLst>
          </p:cNvPr>
          <p:cNvSpPr txBox="1"/>
          <p:nvPr/>
        </p:nvSpPr>
        <p:spPr>
          <a:xfrm>
            <a:off x="10155368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EEF00E-62EB-B24A-A64C-D7C6ADB3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40697" y="1594739"/>
            <a:ext cx="2179892" cy="2179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96A44F-D33C-7144-BF58-7DD77AACF8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36188" y="4539819"/>
            <a:ext cx="2179892" cy="2179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B78B8-0607-074A-9F65-A88596C555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30703" y="4539819"/>
            <a:ext cx="2179892" cy="2179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11A46C-6E3A-804E-8F35-976D51FD54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89819" y="4539819"/>
            <a:ext cx="2179892" cy="21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6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l-GR" dirty="0"/>
              <a:t>τ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0, </a:t>
            </a:r>
            <a:r>
              <a:rPr lang="el-GR" dirty="0">
                <a:sym typeface="Wingdings" pitchFamily="2" charset="2"/>
              </a:rPr>
              <a:t>Ψ</a:t>
            </a:r>
            <a:r>
              <a:rPr lang="en-GB" dirty="0">
                <a:sym typeface="Wingdings" pitchFamily="2" charset="2"/>
              </a:rPr>
              <a:t>  f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7E5CDE-50E8-D647-A7CC-1C01439C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FE64BF-86CE-A849-AC7F-6D92D014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68" y="2759624"/>
            <a:ext cx="4491316" cy="6725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3AF893-CC32-9F43-806A-69FCEB882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8" y="1683214"/>
            <a:ext cx="4880720" cy="5216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FD47E2-79CA-E541-8E63-44DC8C7FC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64" y="2564904"/>
            <a:ext cx="2684264" cy="2991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CD693E-B879-A847-9EFD-B8E36FAB3601}"/>
              </a:ext>
            </a:extLst>
          </p:cNvPr>
          <p:cNvSpPr txBox="1"/>
          <p:nvPr/>
        </p:nvSpPr>
        <p:spPr>
          <a:xfrm>
            <a:off x="207168" y="3244334"/>
            <a:ext cx="98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Zero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4F7389-4508-4748-AC6C-DCA03D442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345" y="3338066"/>
            <a:ext cx="2695125" cy="36933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ADF63F-7021-7F4B-A928-B9DA42F3A967}"/>
              </a:ext>
            </a:extLst>
          </p:cNvPr>
          <p:cNvCxnSpPr/>
          <p:nvPr/>
        </p:nvCxnSpPr>
        <p:spPr>
          <a:xfrm>
            <a:off x="5807968" y="1412776"/>
            <a:ext cx="0" cy="518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46B263-67AC-784D-B556-FC3D905F4922}"/>
              </a:ext>
            </a:extLst>
          </p:cNvPr>
          <p:cNvSpPr txBox="1"/>
          <p:nvPr/>
        </p:nvSpPr>
        <p:spPr>
          <a:xfrm>
            <a:off x="5807968" y="6300028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Equivalent proof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9994D4-9303-3344-ABC9-316634567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195" y="4140512"/>
            <a:ext cx="4064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Biologically inspired basis sets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1AAF0-A38D-544A-99C0-8BF34DE4470A}"/>
              </a:ext>
            </a:extLst>
          </p:cNvPr>
          <p:cNvSpPr txBox="1"/>
          <p:nvPr/>
        </p:nvSpPr>
        <p:spPr>
          <a:xfrm>
            <a:off x="191344" y="1412776"/>
            <a:ext cx="826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Will and Caswell’s neurobiological successor feature paper place cells are define as: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F2ED0-2AD9-D64F-823E-4DC3D6DD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47" y="2834488"/>
            <a:ext cx="3593729" cy="45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985C8-B9D6-B14D-9D19-6BEA951C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795120"/>
            <a:ext cx="4327252" cy="937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56685-C16B-E940-AC0F-2BAB1A61CCF2}"/>
              </a:ext>
            </a:extLst>
          </p:cNvPr>
          <p:cNvSpPr txBox="1"/>
          <p:nvPr/>
        </p:nvSpPr>
        <p:spPr>
          <a:xfrm>
            <a:off x="191344" y="3539942"/>
            <a:ext cx="802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I.e. each row is a different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thresholded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successor features. We call this a “place cell”.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There is one place cell corresponding to each basis cell (BVC, HDC or whatever)</a:t>
            </a:r>
          </a:p>
        </p:txBody>
      </p:sp>
    </p:spTree>
    <p:extLst>
      <p:ext uri="{BB962C8B-B14F-4D97-AF65-F5344CB8AC3E}">
        <p14:creationId xmlns:p14="http://schemas.microsoft.com/office/powerpoint/2010/main" val="380599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Successor features as a “causality obeying” smoothing convolution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386B7D-BE27-5145-BC73-F0E88489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56545"/>
            <a:ext cx="6768752" cy="1008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AE2E5-AB9A-E74C-BEC5-B171D777A597}"/>
              </a:ext>
            </a:extLst>
          </p:cNvPr>
          <p:cNvSpPr txBox="1"/>
          <p:nvPr/>
        </p:nvSpPr>
        <p:spPr>
          <a:xfrm>
            <a:off x="191344" y="2780928"/>
            <a:ext cx="8062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 (place cell) is essentially f (basis cell) “smoothed” with an exponential kernel </a:t>
            </a: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The smoothing is predominantly along directions likely to be visited in the near future.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23216-A846-304B-831C-0EC375238605}"/>
              </a:ext>
            </a:extLst>
          </p:cNvPr>
          <p:cNvSpPr txBox="1"/>
          <p:nvPr/>
        </p:nvSpPr>
        <p:spPr>
          <a:xfrm>
            <a:off x="8963983" y="3797951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Raudies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A3312-78E2-C446-B849-5B413821664E}"/>
              </a:ext>
            </a:extLst>
          </p:cNvPr>
          <p:cNvSpPr txBox="1"/>
          <p:nvPr/>
        </p:nvSpPr>
        <p:spPr>
          <a:xfrm>
            <a:off x="1649626" y="3790562"/>
            <a:ext cx="147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RandomWalk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BC5596-E76E-A14F-B7C1-C2E3CA63FD48}"/>
              </a:ext>
            </a:extLst>
          </p:cNvPr>
          <p:cNvGrpSpPr/>
          <p:nvPr/>
        </p:nvGrpSpPr>
        <p:grpSpPr>
          <a:xfrm>
            <a:off x="6816080" y="4159894"/>
            <a:ext cx="5255894" cy="2697308"/>
            <a:chOff x="8493968" y="5020980"/>
            <a:chExt cx="3578006" cy="18362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A0D228F-5B19-0D4A-86B2-B922FD062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243174" y="5020980"/>
              <a:ext cx="1828800" cy="1828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0810F90-C96F-9E41-9ADD-C2DCD6B6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93968" y="5028401"/>
              <a:ext cx="1828800" cy="18288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16200A-2B72-9141-B05D-E48C2D81EBED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4159894"/>
            <a:ext cx="5260990" cy="2696400"/>
            <a:chOff x="336050" y="4576103"/>
            <a:chExt cx="3578006" cy="183382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8F73F81-15E8-3740-B15C-15538DFF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5256" y="4576103"/>
              <a:ext cx="1828800" cy="1828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4C1264C-E3C7-8146-9B17-3B1109AB0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050" y="4581128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811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receptive field basis </a:t>
            </a:r>
            <a:r>
              <a:rPr lang="en-US" sz="2400" dirty="0"/>
              <a:t>(and a new </a:t>
            </a:r>
            <a:r>
              <a:rPr lang="en-US" sz="2400" dirty="0" err="1"/>
              <a:t>colour</a:t>
            </a:r>
            <a:r>
              <a:rPr lang="en-US" sz="2400" dirty="0"/>
              <a:t> map)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FF06CA-3D25-7E48-BBB0-3A474A15E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28" y="4509120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67976-3CA0-914F-AC67-8C06C049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510" y="4437112"/>
            <a:ext cx="2059674" cy="2059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62C91-C383-B440-86E9-9205742DDBBD}"/>
              </a:ext>
            </a:extLst>
          </p:cNvPr>
          <p:cNvSpPr txBox="1"/>
          <p:nvPr/>
        </p:nvSpPr>
        <p:spPr>
          <a:xfrm>
            <a:off x="5879976" y="6173620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Successor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matrix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B17C3-7D2A-7D40-8293-0EC835149BC7}"/>
              </a:ext>
            </a:extLst>
          </p:cNvPr>
          <p:cNvSpPr txBox="1"/>
          <p:nvPr/>
        </p:nvSpPr>
        <p:spPr>
          <a:xfrm>
            <a:off x="3787045" y="6159157"/>
            <a:ext cx="152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All place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field locations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074802"/>
            <a:ext cx="20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  <a:p>
            <a:pPr algn="l"/>
            <a:r>
              <a:rPr lang="en-GB" sz="11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= 0.5 max</a:t>
            </a:r>
          </a:p>
        </p:txBody>
      </p:sp>
    </p:spTree>
    <p:extLst>
      <p:ext uri="{BB962C8B-B14F-4D97-AF65-F5344CB8AC3E}">
        <p14:creationId xmlns:p14="http://schemas.microsoft.com/office/powerpoint/2010/main" val="191805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Fourier basis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</p:spTree>
    <p:extLst>
      <p:ext uri="{BB962C8B-B14F-4D97-AF65-F5344CB8AC3E}">
        <p14:creationId xmlns:p14="http://schemas.microsoft.com/office/powerpoint/2010/main" val="121194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Circle basis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E2347-1852-F741-87B1-477D92511F55}"/>
              </a:ext>
            </a:extLst>
          </p:cNvPr>
          <p:cNvSpPr txBox="1"/>
          <p:nvPr/>
        </p:nvSpPr>
        <p:spPr>
          <a:xfrm>
            <a:off x="3317390" y="3055863"/>
            <a:ext cx="53819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threshold on place cells for clarity.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Biologically implausible but easy to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see the ‘smoothing effect’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 therefore smoothing distance roughly </a:t>
            </a:r>
            <a:r>
              <a:rPr lang="en-GB" dirty="0">
                <a:solidFill>
                  <a:srgbClr val="66C3A4"/>
                </a:solidFill>
              </a:rPr>
              <a:t>v•</a:t>
            </a:r>
            <a:r>
              <a:rPr lang="el-GR" dirty="0">
                <a:solidFill>
                  <a:srgbClr val="66C3A4"/>
                </a:solidFill>
              </a:rPr>
              <a:t> τ</a:t>
            </a:r>
            <a:r>
              <a:rPr lang="en-GB" dirty="0">
                <a:solidFill>
                  <a:srgbClr val="66C3A4"/>
                </a:solidFill>
              </a:rPr>
              <a:t> = 0.16m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66E1E8-7B04-A045-A3A9-0ED2AB775AC8}"/>
              </a:ext>
            </a:extLst>
          </p:cNvPr>
          <p:cNvCxnSpPr>
            <a:cxnSpLocks/>
          </p:cNvCxnSpPr>
          <p:nvPr/>
        </p:nvCxnSpPr>
        <p:spPr>
          <a:xfrm>
            <a:off x="9840416" y="2253605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0BDE77-C239-9542-AD3F-F6C041A5D53D}"/>
              </a:ext>
            </a:extLst>
          </p:cNvPr>
          <p:cNvCxnSpPr>
            <a:cxnSpLocks/>
          </p:cNvCxnSpPr>
          <p:nvPr/>
        </p:nvCxnSpPr>
        <p:spPr>
          <a:xfrm>
            <a:off x="8270058" y="4149080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31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DCCAED9E-05BF-F648-A832-36E269FDA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22011" y="1197432"/>
            <a:ext cx="6120000" cy="6120000"/>
          </a:xfrm>
          <a:prstGeom prst="rect">
            <a:avLst/>
          </a:prstGeom>
        </p:spPr>
      </p:pic>
      <p:pic>
        <p:nvPicPr>
          <p:cNvPr id="12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B4BF1111-A58A-DB41-943B-9C22D3E63A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2024" y="1197432"/>
            <a:ext cx="6120000" cy="61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birth of a place cell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3E98C-7CED-0541-8CD8-0EEA02C93489}"/>
              </a:ext>
            </a:extLst>
          </p:cNvPr>
          <p:cNvSpPr txBox="1"/>
          <p:nvPr/>
        </p:nvSpPr>
        <p:spPr>
          <a:xfrm>
            <a:off x="8328248" y="1484784"/>
            <a:ext cx="25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Exponentially decaying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26BC4-53E1-E543-9F17-93AAFE4D7CA8}"/>
              </a:ext>
            </a:extLst>
          </p:cNvPr>
          <p:cNvSpPr txBox="1"/>
          <p:nvPr/>
        </p:nvSpPr>
        <p:spPr>
          <a:xfrm>
            <a:off x="2407717" y="147160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4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420B-7B76-C742-8B05-BA3A455C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8" y="1517303"/>
            <a:ext cx="4839397" cy="5440089"/>
          </a:xfrm>
        </p:spPr>
        <p:txBody>
          <a:bodyPr>
            <a:normAutofit/>
          </a:bodyPr>
          <a:lstStyle/>
          <a:p>
            <a:r>
              <a:rPr lang="en-US" sz="1800" dirty="0"/>
              <a:t>Use general SR form. M is a matrix which maps some state vector onto another vector which I the discounted summer future occupancy </a:t>
            </a:r>
          </a:p>
          <a:p>
            <a:r>
              <a:rPr lang="en-GB" sz="1800" dirty="0"/>
              <a:t>I.e. </a:t>
            </a:r>
            <a:r>
              <a:rPr lang="el-GR" sz="1800" dirty="0"/>
              <a:t>Ψ</a:t>
            </a:r>
            <a:r>
              <a:rPr lang="en-GB" sz="1800" dirty="0"/>
              <a:t>(S) is:</a:t>
            </a:r>
          </a:p>
          <a:p>
            <a:endParaRPr lang="en-GB" sz="1800" dirty="0"/>
          </a:p>
          <a:p>
            <a:r>
              <a:rPr lang="en-GB" sz="1800" dirty="0"/>
              <a:t>So we can learn </a:t>
            </a:r>
            <a:r>
              <a:rPr lang="el-GR" sz="1800" dirty="0"/>
              <a:t>Ψ</a:t>
            </a:r>
            <a:r>
              <a:rPr lang="en-GB" sz="1800" dirty="0"/>
              <a:t>(S) by standard TD methods</a:t>
            </a:r>
          </a:p>
          <a:p>
            <a:endParaRPr lang="en-GB" sz="1800" dirty="0"/>
          </a:p>
          <a:p>
            <a:r>
              <a:rPr lang="en-GB" sz="1800" dirty="0"/>
              <a:t>Or as a direct learning rule on M, this is can be rewritten as (assuming rescaling of </a:t>
            </a:r>
            <a:r>
              <a:rPr lang="el-GR" sz="1800" dirty="0"/>
              <a:t>α</a:t>
            </a:r>
            <a:r>
              <a:rPr lang="en-GB" sz="1800" dirty="0"/>
              <a:t> or normalised state vectors)</a:t>
            </a:r>
          </a:p>
          <a:p>
            <a:pPr marL="36900" indent="0">
              <a:buNone/>
            </a:pPr>
            <a:endParaRPr lang="en-GB" sz="1800" dirty="0"/>
          </a:p>
          <a:p>
            <a:r>
              <a:rPr lang="en-GB" sz="1800" dirty="0"/>
              <a:t>All that remains is to show that with one-hot numbered states, </a:t>
            </a:r>
            <a:r>
              <a:rPr lang="en-GB" sz="1800" b="1" dirty="0"/>
              <a:t>f</a:t>
            </a:r>
            <a:r>
              <a:rPr lang="en-GB" sz="1800" dirty="0"/>
              <a:t>(S</a:t>
            </a:r>
            <a:r>
              <a:rPr lang="en-GB" sz="1800" baseline="-25000" dirty="0"/>
              <a:t>t</a:t>
            </a:r>
            <a:r>
              <a:rPr lang="en-GB" sz="1800" dirty="0"/>
              <a:t>)</a:t>
            </a:r>
            <a:r>
              <a:rPr lang="en-GB" sz="1800" baseline="-25000" dirty="0" err="1"/>
              <a:t>i</a:t>
            </a:r>
            <a:r>
              <a:rPr lang="en-GB" sz="1800" dirty="0"/>
              <a:t> = </a:t>
            </a:r>
            <a:r>
              <a:rPr lang="el-GR" sz="1800" dirty="0"/>
              <a:t>δ</a:t>
            </a:r>
            <a:r>
              <a:rPr lang="en-GB" sz="1800" dirty="0"/>
              <a:t>(</a:t>
            </a:r>
            <a:r>
              <a:rPr lang="en-GB" sz="1800" dirty="0" err="1"/>
              <a:t>i</a:t>
            </a:r>
            <a:r>
              <a:rPr lang="en-GB" sz="1800" dirty="0"/>
              <a:t> = S</a:t>
            </a:r>
            <a:r>
              <a:rPr lang="en-GB" sz="1800" baseline="-25000" dirty="0"/>
              <a:t>t</a:t>
            </a:r>
            <a:r>
              <a:rPr lang="en-GB" sz="1800" dirty="0"/>
              <a:t>), standard SR equation comes out. </a:t>
            </a:r>
            <a:endParaRPr lang="en-US" sz="1800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764704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Generalised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SR-TD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7403FF-B5F8-AF43-A48A-3DE4606F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23" y="2276872"/>
            <a:ext cx="3298749" cy="707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12E7A-9977-A84B-B113-45B22442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3356992"/>
            <a:ext cx="5760640" cy="311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C41D2-43CD-4C44-9F60-6616D86D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813" y="3789040"/>
            <a:ext cx="5513699" cy="1685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FBB70B-F079-E642-B0AC-0C8AC2AF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64" y="5301208"/>
            <a:ext cx="4839397" cy="57028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549A0AA-F6B1-294E-8531-E392341A114A}"/>
              </a:ext>
            </a:extLst>
          </p:cNvPr>
          <p:cNvGrpSpPr/>
          <p:nvPr/>
        </p:nvGrpSpPr>
        <p:grpSpPr>
          <a:xfrm>
            <a:off x="5159896" y="1556792"/>
            <a:ext cx="2232248" cy="576064"/>
            <a:chOff x="5159896" y="1556792"/>
            <a:chExt cx="2232248" cy="5760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2C1C86-4F7C-004B-8015-11848641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1752" y="1739352"/>
              <a:ext cx="1966376" cy="29940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E715AB-781F-3446-966F-01FCDDF930EC}"/>
                </a:ext>
              </a:extLst>
            </p:cNvPr>
            <p:cNvSpPr txBox="1"/>
            <p:nvPr/>
          </p:nvSpPr>
          <p:spPr>
            <a:xfrm>
              <a:off x="5159896" y="1556792"/>
              <a:ext cx="2232248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15C88-A378-D744-8662-47363068ADC9}"/>
              </a:ext>
            </a:extLst>
          </p:cNvPr>
          <p:cNvGrpSpPr/>
          <p:nvPr/>
        </p:nvGrpSpPr>
        <p:grpSpPr>
          <a:xfrm>
            <a:off x="5118420" y="4365104"/>
            <a:ext cx="6666211" cy="576064"/>
            <a:chOff x="5118420" y="4293096"/>
            <a:chExt cx="6666211" cy="5760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1A00DA-8516-524C-895F-D2521C2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7EF408-89D1-B542-B9D2-EFBAECCE1418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EECC0D-113C-734B-AE25-01F07DB053E5}"/>
              </a:ext>
            </a:extLst>
          </p:cNvPr>
          <p:cNvGrpSpPr/>
          <p:nvPr/>
        </p:nvGrpSpPr>
        <p:grpSpPr>
          <a:xfrm>
            <a:off x="4974405" y="5949280"/>
            <a:ext cx="6954243" cy="576064"/>
            <a:chOff x="4974405" y="6093296"/>
            <a:chExt cx="6954243" cy="5760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ED5E96-CF3E-9E40-BC97-7A534C9C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AB74E3-CEAF-4540-A6D5-F72E9F6E97C7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598731E-3D52-7D42-ABD7-B6D25140F2FF}"/>
              </a:ext>
            </a:extLst>
          </p:cNvPr>
          <p:cNvSpPr txBox="1"/>
          <p:nvPr/>
        </p:nvSpPr>
        <p:spPr>
          <a:xfrm>
            <a:off x="7557164" y="4941168"/>
            <a:ext cx="43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de </a:t>
            </a:r>
            <a:r>
              <a:rPr lang="en-US" dirty="0" err="1">
                <a:solidFill>
                  <a:srgbClr val="FD8D62"/>
                </a:solidFill>
              </a:rPr>
              <a:t>Cothi</a:t>
            </a:r>
            <a:r>
              <a:rPr lang="en-US" dirty="0">
                <a:solidFill>
                  <a:srgbClr val="FD8D62"/>
                </a:solidFill>
              </a:rPr>
              <a:t> 2020, it’s what I’m implementing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64459-C256-5043-B9D3-ADC5179A1279}"/>
              </a:ext>
            </a:extLst>
          </p:cNvPr>
          <p:cNvSpPr txBox="1"/>
          <p:nvPr/>
        </p:nvSpPr>
        <p:spPr>
          <a:xfrm>
            <a:off x="9696400" y="6516052"/>
            <a:ext cx="231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</a:t>
            </a:r>
            <a:r>
              <a:rPr lang="en-US" dirty="0" err="1">
                <a:solidFill>
                  <a:srgbClr val="FD8D62"/>
                </a:solidFill>
              </a:rPr>
              <a:t>Stachenfeld</a:t>
            </a:r>
            <a:r>
              <a:rPr lang="en-US" dirty="0">
                <a:solidFill>
                  <a:srgbClr val="FD8D62"/>
                </a:solidFill>
              </a:rPr>
              <a:t> 2017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685395-2585-3149-8BC5-F73B03A442BC}"/>
              </a:ext>
            </a:extLst>
          </p:cNvPr>
          <p:cNvSpPr txBox="1"/>
          <p:nvPr/>
        </p:nvSpPr>
        <p:spPr>
          <a:xfrm>
            <a:off x="3791744" y="5567778"/>
            <a:ext cx="634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C3A4"/>
                </a:solidFill>
              </a:rPr>
              <a:t>matrix </a:t>
            </a:r>
            <a:r>
              <a:rPr lang="en-US" sz="1400" i="1" dirty="0">
                <a:solidFill>
                  <a:srgbClr val="66C3A4"/>
                </a:solidFill>
              </a:rPr>
              <a:t>columns </a:t>
            </a:r>
            <a:r>
              <a:rPr lang="en-US" sz="1400" dirty="0">
                <a:solidFill>
                  <a:srgbClr val="66C3A4"/>
                </a:solidFill>
              </a:rPr>
              <a:t>give future occupancy i.e. place fields </a:t>
            </a:r>
            <a:endParaRPr lang="en-US" sz="1400" i="1" dirty="0">
              <a:solidFill>
                <a:srgbClr val="66C3A4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664E-BC59-E546-8D7A-CF452C3FEB5C}"/>
              </a:ext>
            </a:extLst>
          </p:cNvPr>
          <p:cNvSpPr/>
          <p:nvPr/>
        </p:nvSpPr>
        <p:spPr>
          <a:xfrm>
            <a:off x="5618726" y="6199737"/>
            <a:ext cx="290945" cy="284736"/>
          </a:xfrm>
          <a:prstGeom prst="ellipse">
            <a:avLst/>
          </a:prstGeom>
          <a:noFill/>
          <a:ln w="1905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90C85-9D71-D04A-8357-C2D3B387377A}"/>
              </a:ext>
            </a:extLst>
          </p:cNvPr>
          <p:cNvSpPr txBox="1"/>
          <p:nvPr/>
        </p:nvSpPr>
        <p:spPr>
          <a:xfrm>
            <a:off x="11082875" y="3713257"/>
            <a:ext cx="11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Shouldn’t matter if f is not normalised as this is absorbed into alpha </a:t>
            </a:r>
          </a:p>
        </p:txBody>
      </p:sp>
    </p:spTree>
    <p:extLst>
      <p:ext uri="{BB962C8B-B14F-4D97-AF65-F5344CB8AC3E}">
        <p14:creationId xmlns:p14="http://schemas.microsoft.com/office/powerpoint/2010/main" val="608834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grid2105061759.mp4" descr="animgrid2105061759.mp4">
            <a:hlinkClick r:id="" action="ppaction://media"/>
            <a:extLst>
              <a:ext uri="{FF2B5EF4-FFF2-40B4-BE49-F238E27FC236}">
                <a16:creationId xmlns:a16="http://schemas.microsoft.com/office/drawing/2014/main" id="{62D88EFE-F1AA-F64D-87BC-9009E3F71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3024" y="620688"/>
            <a:ext cx="6237312" cy="623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birth of a grid cell </a:t>
            </a:r>
          </a:p>
        </p:txBody>
      </p:sp>
    </p:spTree>
    <p:extLst>
      <p:ext uri="{BB962C8B-B14F-4D97-AF65-F5344CB8AC3E}">
        <p14:creationId xmlns:p14="http://schemas.microsoft.com/office/powerpoint/2010/main" val="5131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8">
            <a:extLst>
              <a:ext uri="{FF2B5EF4-FFF2-40B4-BE49-F238E27FC236}">
                <a16:creationId xmlns:a16="http://schemas.microsoft.com/office/drawing/2014/main" id="{43C1F960-CD70-9240-83AA-72B3BB90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4589205" y="5028741"/>
            <a:ext cx="158875" cy="39718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circular maze without corners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FE64B1-952B-EA43-A6EC-F9D773E536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2164" y="3206346"/>
            <a:ext cx="158875" cy="397186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0D00504-0AEC-DC4A-A048-8828FBC6FA28}"/>
              </a:ext>
            </a:extLst>
          </p:cNvPr>
          <p:cNvSpPr/>
          <p:nvPr/>
        </p:nvSpPr>
        <p:spPr>
          <a:xfrm>
            <a:off x="1343024" y="1412875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FBD65A-8241-7B41-83E9-79BF83DE41F2}"/>
              </a:ext>
            </a:extLst>
          </p:cNvPr>
          <p:cNvSpPr/>
          <p:nvPr/>
        </p:nvSpPr>
        <p:spPr>
          <a:xfrm>
            <a:off x="1559372" y="1628949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DA85AB-7D5E-794F-8294-F522C403DBE4}"/>
              </a:ext>
            </a:extLst>
          </p:cNvPr>
          <p:cNvCxnSpPr>
            <a:stCxn id="5" idx="6"/>
            <a:endCxn id="4" idx="6"/>
          </p:cNvCxnSpPr>
          <p:nvPr/>
        </p:nvCxnSpPr>
        <p:spPr>
          <a:xfrm>
            <a:off x="3359372" y="2528949"/>
            <a:ext cx="216348" cy="1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DB11CF1B-83A6-1241-8D6A-2A0CC90E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8074" y="5930334"/>
            <a:ext cx="158875" cy="397186"/>
          </a:xfrm>
          <a:prstGeom prst="rect">
            <a:avLst/>
          </a:prstGeom>
          <a:effectLst/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9B51238-6BD7-9249-B374-4E5A0DCEFCE4}"/>
              </a:ext>
            </a:extLst>
          </p:cNvPr>
          <p:cNvSpPr/>
          <p:nvPr/>
        </p:nvSpPr>
        <p:spPr>
          <a:xfrm>
            <a:off x="1348934" y="4136863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743DF7-C9E2-624C-A067-4EC716C0DA49}"/>
              </a:ext>
            </a:extLst>
          </p:cNvPr>
          <p:cNvSpPr/>
          <p:nvPr/>
        </p:nvSpPr>
        <p:spPr>
          <a:xfrm>
            <a:off x="1565282" y="4352937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CF5E4D-BFCA-2747-96DA-AC1A345EB10D}"/>
              </a:ext>
            </a:extLst>
          </p:cNvPr>
          <p:cNvCxnSpPr>
            <a:cxnSpLocks/>
          </p:cNvCxnSpPr>
          <p:nvPr/>
        </p:nvCxnSpPr>
        <p:spPr>
          <a:xfrm>
            <a:off x="4655840" y="2516357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F21CE9-C59C-5440-B8F4-C1CB4566B795}"/>
              </a:ext>
            </a:extLst>
          </p:cNvPr>
          <p:cNvCxnSpPr>
            <a:cxnSpLocks/>
          </p:cNvCxnSpPr>
          <p:nvPr/>
        </p:nvCxnSpPr>
        <p:spPr>
          <a:xfrm>
            <a:off x="4655840" y="2276872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56C17B-AEC9-2A42-BDE1-451EE3525430}"/>
              </a:ext>
            </a:extLst>
          </p:cNvPr>
          <p:cNvCxnSpPr>
            <a:cxnSpLocks/>
          </p:cNvCxnSpPr>
          <p:nvPr/>
        </p:nvCxnSpPr>
        <p:spPr>
          <a:xfrm flipV="1">
            <a:off x="4655840" y="2276873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15488E-361B-654F-AFEC-4ADA0EB41DCE}"/>
              </a:ext>
            </a:extLst>
          </p:cNvPr>
          <p:cNvCxnSpPr>
            <a:cxnSpLocks/>
          </p:cNvCxnSpPr>
          <p:nvPr/>
        </p:nvCxnSpPr>
        <p:spPr>
          <a:xfrm flipV="1">
            <a:off x="11496600" y="2276872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8">
            <a:extLst>
              <a:ext uri="{FF2B5EF4-FFF2-40B4-BE49-F238E27FC236}">
                <a16:creationId xmlns:a16="http://schemas.microsoft.com/office/drawing/2014/main" id="{5D1F1690-3591-DA47-A2FF-28E753DF4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8884079" y="2183257"/>
            <a:ext cx="158875" cy="397186"/>
          </a:xfrm>
          <a:prstGeom prst="rect">
            <a:avLst/>
          </a:prstGeom>
          <a:effectLst/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AC60F2-7CD3-6344-BF6C-2F9C67471600}"/>
              </a:ext>
            </a:extLst>
          </p:cNvPr>
          <p:cNvCxnSpPr>
            <a:cxnSpLocks/>
          </p:cNvCxnSpPr>
          <p:nvPr/>
        </p:nvCxnSpPr>
        <p:spPr>
          <a:xfrm>
            <a:off x="4679938" y="5373216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8E72FB-2B91-034A-A0D1-2E60FDD529E9}"/>
              </a:ext>
            </a:extLst>
          </p:cNvPr>
          <p:cNvCxnSpPr>
            <a:cxnSpLocks/>
          </p:cNvCxnSpPr>
          <p:nvPr/>
        </p:nvCxnSpPr>
        <p:spPr>
          <a:xfrm>
            <a:off x="4679938" y="5133731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8">
            <a:extLst>
              <a:ext uri="{FF2B5EF4-FFF2-40B4-BE49-F238E27FC236}">
                <a16:creationId xmlns:a16="http://schemas.microsoft.com/office/drawing/2014/main" id="{23272F3E-9DA3-824C-9047-24E111C13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11386390" y="5054345"/>
            <a:ext cx="158875" cy="397186"/>
          </a:xfrm>
          <a:prstGeom prst="rect">
            <a:avLst/>
          </a:prstGeom>
          <a:effectLst/>
        </p:spPr>
      </p:pic>
      <p:pic>
        <p:nvPicPr>
          <p:cNvPr id="37" name="Picture 36" descr="Wormhole Alpha by Xolarix on DeviantArt">
            <a:extLst>
              <a:ext uri="{FF2B5EF4-FFF2-40B4-BE49-F238E27FC236}">
                <a16:creationId xmlns:a16="http://schemas.microsoft.com/office/drawing/2014/main" id="{50BC4231-E9C6-1A4B-A2A7-C422980B9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23792" y="5013139"/>
            <a:ext cx="479596" cy="479596"/>
          </a:xfrm>
          <a:prstGeom prst="rect">
            <a:avLst/>
          </a:prstGeom>
        </p:spPr>
      </p:pic>
      <p:pic>
        <p:nvPicPr>
          <p:cNvPr id="39" name="Picture 38" descr="Wormhole Alpha by Xolarix on DeviantArt">
            <a:extLst>
              <a:ext uri="{FF2B5EF4-FFF2-40B4-BE49-F238E27FC236}">
                <a16:creationId xmlns:a16="http://schemas.microsoft.com/office/drawing/2014/main" id="{96DDF0D8-2C6A-D542-8871-E7C551B4B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96380" y="4998911"/>
            <a:ext cx="479596" cy="4795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E638BF6-6D17-4F47-A1CE-DD700BDDFDAA}"/>
              </a:ext>
            </a:extLst>
          </p:cNvPr>
          <p:cNvSpPr txBox="1"/>
          <p:nvPr/>
        </p:nvSpPr>
        <p:spPr>
          <a:xfrm>
            <a:off x="3946503" y="22675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B3B64-7E97-C74E-A9F8-7F95841FCD37}"/>
              </a:ext>
            </a:extLst>
          </p:cNvPr>
          <p:cNvSpPr txBox="1"/>
          <p:nvPr/>
        </p:nvSpPr>
        <p:spPr>
          <a:xfrm>
            <a:off x="3836776" y="5042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1590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1F1D13A1-EDB5-D840-941D-70136038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1" b="4241"/>
          <a:stretch/>
        </p:blipFill>
        <p:spPr>
          <a:xfrm>
            <a:off x="3178084" y="1272646"/>
            <a:ext cx="11846908" cy="5521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F76AB-16AD-1F47-A839-721C264D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1" b="4241"/>
          <a:stretch/>
        </p:blipFill>
        <p:spPr>
          <a:xfrm>
            <a:off x="3178084" y="2547864"/>
            <a:ext cx="11846908" cy="5521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3AB8E3B-815B-8842-ABA4-FFAC3477AC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41" b="4241"/>
          <a:stretch/>
        </p:blipFill>
        <p:spPr>
          <a:xfrm>
            <a:off x="3178084" y="3100003"/>
            <a:ext cx="11846908" cy="5521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349E0DC-9AC8-224F-9534-A0B6A00C15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41" b="4241"/>
          <a:stretch/>
        </p:blipFill>
        <p:spPr>
          <a:xfrm>
            <a:off x="3178084" y="3678605"/>
            <a:ext cx="11846908" cy="5521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FBF6FE-18D1-424F-943D-B9842DAAFB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41" b="4241"/>
          <a:stretch/>
        </p:blipFill>
        <p:spPr>
          <a:xfrm>
            <a:off x="3178084" y="4967099"/>
            <a:ext cx="11846908" cy="5521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8DDA05A-C3D7-BB43-94AF-ECA2E50247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41" b="4241"/>
          <a:stretch/>
        </p:blipFill>
        <p:spPr>
          <a:xfrm>
            <a:off x="3178084" y="5532427"/>
            <a:ext cx="11846908" cy="5521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75124FD-731F-A643-B960-AB9CAE7C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241" b="4241"/>
          <a:stretch/>
        </p:blipFill>
        <p:spPr>
          <a:xfrm>
            <a:off x="3178084" y="6073132"/>
            <a:ext cx="11846908" cy="552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CD193-69E3-0E4E-BC2E-A53C997749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292" b="8747"/>
          <a:stretch/>
        </p:blipFill>
        <p:spPr>
          <a:xfrm>
            <a:off x="-3049016" y="1272646"/>
            <a:ext cx="8995183" cy="5521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8811C0-FE98-CC44-A551-FF2D7C3F37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4422" b="8747"/>
          <a:stretch/>
        </p:blipFill>
        <p:spPr>
          <a:xfrm>
            <a:off x="-3027649" y="2574327"/>
            <a:ext cx="8979633" cy="552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00ACFA-C8F7-1C44-958F-0ED10944A8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4422"/>
          <a:stretch/>
        </p:blipFill>
        <p:spPr>
          <a:xfrm>
            <a:off x="-3027649" y="3126466"/>
            <a:ext cx="8979633" cy="6050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F4F2DD-5695-6946-9DE6-B3651CFCF1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4446"/>
          <a:stretch/>
        </p:blipFill>
        <p:spPr>
          <a:xfrm>
            <a:off x="-3024739" y="3678607"/>
            <a:ext cx="8976724" cy="6050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29F5A3-290F-174D-AE43-B713D831A4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4446" b="8747"/>
          <a:stretch/>
        </p:blipFill>
        <p:spPr>
          <a:xfrm>
            <a:off x="-3030558" y="4980288"/>
            <a:ext cx="8976725" cy="5521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46794F-13FA-334A-B8B3-B223EDC0ECA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4446"/>
          <a:stretch/>
        </p:blipFill>
        <p:spPr>
          <a:xfrm>
            <a:off x="-3030558" y="5532427"/>
            <a:ext cx="8976725" cy="6050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539B5D-50F1-BD4F-80FB-45BD9E5B286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4471" b="8747"/>
          <a:stretch/>
        </p:blipFill>
        <p:spPr>
          <a:xfrm>
            <a:off x="-3027648" y="6084568"/>
            <a:ext cx="8973816" cy="5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9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3" name="animgrid2105071023.mp4" descr="animgrid2105071023.mp4">
            <a:hlinkClick r:id="" action="ppaction://media"/>
            <a:extLst>
              <a:ext uri="{FF2B5EF4-FFF2-40B4-BE49-F238E27FC236}">
                <a16:creationId xmlns:a16="http://schemas.microsoft.com/office/drawing/2014/main" id="{66918EE0-B720-6A41-B94B-D3F16CC93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1424" y="2581891"/>
            <a:ext cx="24818080" cy="1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Separated simulation time step from TD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71BD7-7A82-4949-B92C-4A92C6CAAFA7}"/>
              </a:ext>
            </a:extLst>
          </p:cNvPr>
          <p:cNvSpPr/>
          <p:nvPr/>
        </p:nvSpPr>
        <p:spPr>
          <a:xfrm>
            <a:off x="443372" y="1556792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A626A4"/>
                </a:solidFill>
                <a:latin typeface="Menlo" panose="020B0609030804020204" pitchFamily="49" charset="0"/>
              </a:rPr>
              <a:t>if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np.linalg.norm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]) &gt;=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0.02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: </a:t>
            </a:r>
            <a:r>
              <a:rPr lang="en-GB" sz="1200" i="1" dirty="0">
                <a:solidFill>
                  <a:srgbClr val="A0A1A7"/>
                </a:solidFill>
                <a:latin typeface="Menlo" panose="020B0609030804020204" pitchFamily="49" charset="0"/>
              </a:rPr>
              <a:t>#if it's moved over 2cm meters from last step </a:t>
            </a:r>
            <a:endParaRPr lang="en-GB" sz="12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sz="1200" dirty="0">
                <a:solidFill>
                  <a:srgbClr val="E45649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.TDLearningStep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prevPos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dt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alpha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=alpha_)</a:t>
            </a: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i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81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8A987-2D45-5445-83D6-905F7A48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4797152"/>
            <a:ext cx="2232248" cy="22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8C987-5D86-E241-BD77-7F61E33A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4753744"/>
            <a:ext cx="2232248" cy="2232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Fixed numerical instabilities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7815-3171-FF4C-A614-873BDCDB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81" y="1268760"/>
            <a:ext cx="4513215" cy="3726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64373-7771-734B-B4D3-B5F6D8F1B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43" t="9991" r="8656" b="9015"/>
          <a:stretch/>
        </p:blipFill>
        <p:spPr>
          <a:xfrm>
            <a:off x="7132025" y="998883"/>
            <a:ext cx="4076544" cy="4086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A728BF-1DE6-6F4A-865A-C0874D69FCB6}"/>
              </a:ext>
            </a:extLst>
          </p:cNvPr>
          <p:cNvSpPr txBox="1"/>
          <p:nvPr/>
        </p:nvSpPr>
        <p:spPr>
          <a:xfrm>
            <a:off x="10660046" y="5550545"/>
            <a:ext cx="145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fields arranged by x-location </a:t>
            </a:r>
          </a:p>
        </p:txBody>
      </p:sp>
    </p:spTree>
    <p:extLst>
      <p:ext uri="{BB962C8B-B14F-4D97-AF65-F5344CB8AC3E}">
        <p14:creationId xmlns:p14="http://schemas.microsoft.com/office/powerpoint/2010/main" val="53143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I’m confident in loop maze results now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A8E0B-8A60-7844-8E18-930B102BCA04}"/>
              </a:ext>
            </a:extLst>
          </p:cNvPr>
          <p:cNvSpPr txBox="1"/>
          <p:nvPr/>
        </p:nvSpPr>
        <p:spPr>
          <a:xfrm>
            <a:off x="119336" y="1237108"/>
            <a:ext cx="6025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runs for 100 minutes in ’loop’ maze.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learning step every 2cm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Turn down rotational velocity so rat moves up and down maze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0FC464-C7EE-9547-BD24-E09F1BF46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63" t="-1545" r="23750" b="-1545"/>
          <a:stretch/>
        </p:blipFill>
        <p:spPr>
          <a:xfrm>
            <a:off x="-456728" y="2780928"/>
            <a:ext cx="9002468" cy="923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EF028-0FF5-9442-A3A9-5A61C1E60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"/>
          <a:stretch/>
        </p:blipFill>
        <p:spPr>
          <a:xfrm>
            <a:off x="8256240" y="980728"/>
            <a:ext cx="3672408" cy="3888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D39871-FB59-CD46-864D-1B629C92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4840" y="4647845"/>
            <a:ext cx="14688390" cy="22032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981EDE-CE69-F842-8477-09A651F566D8}"/>
              </a:ext>
            </a:extLst>
          </p:cNvPr>
          <p:cNvSpPr txBox="1"/>
          <p:nvPr/>
        </p:nvSpPr>
        <p:spPr>
          <a:xfrm>
            <a:off x="253218" y="4017838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 cells primarily one dimensional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“End cells”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Boundary cells </a:t>
            </a:r>
          </a:p>
        </p:txBody>
      </p:sp>
    </p:spTree>
    <p:extLst>
      <p:ext uri="{BB962C8B-B14F-4D97-AF65-F5344CB8AC3E}">
        <p14:creationId xmlns:p14="http://schemas.microsoft.com/office/powerpoint/2010/main" val="3255713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9AEAB9C-20DF-7B46-8F17-D42BE92A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364798" y="4676001"/>
            <a:ext cx="14450046" cy="2167506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F9337-246A-F443-A237-37B5AC63A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3" t="-1545" r="23750" b="-1545"/>
          <a:stretch/>
        </p:blipFill>
        <p:spPr>
          <a:xfrm>
            <a:off x="1603772" y="1052736"/>
            <a:ext cx="9002468" cy="92333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4F751-8648-084F-9F88-AB819B7E33D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-1364798" y="1844824"/>
            <a:ext cx="14450046" cy="216750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F1E5D-D6E3-934B-A297-4B5D2092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loop open to loop closed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CBD54-259C-8140-9505-21DE07D5AE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174" r="25174"/>
          <a:stretch/>
        </p:blipFill>
        <p:spPr>
          <a:xfrm>
            <a:off x="1603772" y="4012331"/>
            <a:ext cx="900246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3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7852-1680-C142-AFE3-90E8A3C8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Torus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F7CE5-9BE0-6C4A-9324-F705D4AF8600}"/>
              </a:ext>
            </a:extLst>
          </p:cNvPr>
          <p:cNvSpPr txBox="1"/>
          <p:nvPr/>
        </p:nvSpPr>
        <p:spPr>
          <a:xfrm>
            <a:off x="551384" y="6444044"/>
            <a:ext cx="936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Probably need to filter grids by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griddyness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” and group into period modules. Then this would work.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139AE-A3C9-2E4D-82F0-35905BE4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692696"/>
            <a:ext cx="4093970" cy="277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ABD7A-3A53-6B4C-8879-B4A8242F2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3605973"/>
            <a:ext cx="4093970" cy="2843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FCB91-D657-654D-BF2D-8E1FC9758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340768"/>
            <a:ext cx="6362700" cy="177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FF9B8-EDC0-2C45-B60E-FE4CEF0FE14C}"/>
              </a:ext>
            </a:extLst>
          </p:cNvPr>
          <p:cNvSpPr txBox="1"/>
          <p:nvPr/>
        </p:nvSpPr>
        <p:spPr>
          <a:xfrm>
            <a:off x="1199456" y="4110717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Similar grid cells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top 6 PCAs  UMAP 3D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48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CF27-4B26-6240-9ED1-682C0C6A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" y="510733"/>
            <a:ext cx="12210015" cy="686019"/>
          </a:xfrm>
        </p:spPr>
        <p:txBody>
          <a:bodyPr/>
          <a:lstStyle/>
          <a:p>
            <a:r>
              <a:rPr lang="en-GB" dirty="0"/>
              <a:t>Loop opening/closing 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83B6DD-A989-FA46-857B-EFCEBC8BA21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-808032" y="1110726"/>
            <a:ext cx="13816800" cy="703633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354FE7C-0683-814F-A9B3-5C048028C564}"/>
              </a:ext>
            </a:extLst>
          </p:cNvPr>
          <p:cNvGrpSpPr/>
          <p:nvPr/>
        </p:nvGrpSpPr>
        <p:grpSpPr>
          <a:xfrm>
            <a:off x="-816768" y="1700808"/>
            <a:ext cx="13825536" cy="5248207"/>
            <a:chOff x="-4561184" y="557057"/>
            <a:chExt cx="20740999" cy="6287234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1777EE8D-5587-2A4F-AF1A-FF2AD50B1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4561182" y="557057"/>
              <a:ext cx="20729696" cy="1055679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A93A05-95E5-4142-AEAA-9BEABE313FC8}"/>
                </a:ext>
              </a:extLst>
            </p:cNvPr>
            <p:cNvGrpSpPr/>
            <p:nvPr/>
          </p:nvGrpSpPr>
          <p:grpSpPr>
            <a:xfrm>
              <a:off x="-4561182" y="1414019"/>
              <a:ext cx="20729696" cy="1928151"/>
              <a:chOff x="-4561182" y="1414019"/>
              <a:chExt cx="20729696" cy="1928151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5A350EFD-0771-6B47-9A5D-FEEF60943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-4561182" y="1414019"/>
                <a:ext cx="20729696" cy="1055678"/>
              </a:xfrm>
              <a:prstGeom prst="rect">
                <a:avLst/>
              </a:prstGeom>
            </p:spPr>
          </p:pic>
          <p:pic>
            <p:nvPicPr>
              <p:cNvPr id="8" name="Content Placeholder 4">
                <a:extLst>
                  <a:ext uri="{FF2B5EF4-FFF2-40B4-BE49-F238E27FC236}">
                    <a16:creationId xmlns:a16="http://schemas.microsoft.com/office/drawing/2014/main" id="{45193974-8628-CE4B-81CD-10FB67A5F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-4561175" y="2286492"/>
                <a:ext cx="20729677" cy="1055678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87E2C5-BBAA-9942-BDE3-6AA3252D7707}"/>
                </a:ext>
              </a:extLst>
            </p:cNvPr>
            <p:cNvGrpSpPr/>
            <p:nvPr/>
          </p:nvGrpSpPr>
          <p:grpSpPr>
            <a:xfrm>
              <a:off x="-4561184" y="3143453"/>
              <a:ext cx="20729686" cy="1928150"/>
              <a:chOff x="-4561184" y="3143453"/>
              <a:chExt cx="20729686" cy="1928150"/>
            </a:xfrm>
          </p:grpSpPr>
          <p:pic>
            <p:nvPicPr>
              <p:cNvPr id="9" name="Content Placeholder 4">
                <a:extLst>
                  <a:ext uri="{FF2B5EF4-FFF2-40B4-BE49-F238E27FC236}">
                    <a16:creationId xmlns:a16="http://schemas.microsoft.com/office/drawing/2014/main" id="{6FE10F80-5DC5-BC4F-843E-987B04160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-4561175" y="3143453"/>
                <a:ext cx="20729677" cy="1055677"/>
              </a:xfrm>
              <a:prstGeom prst="rect">
                <a:avLst/>
              </a:prstGeom>
            </p:spPr>
          </p:pic>
          <p:pic>
            <p:nvPicPr>
              <p:cNvPr id="10" name="Content Placeholder 4">
                <a:extLst>
                  <a:ext uri="{FF2B5EF4-FFF2-40B4-BE49-F238E27FC236}">
                    <a16:creationId xmlns:a16="http://schemas.microsoft.com/office/drawing/2014/main" id="{C8CF5946-DE06-F84F-9BDB-4B240CBB5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-4561184" y="4015926"/>
                <a:ext cx="20729677" cy="1055677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B57534-1A5E-DB4A-BEA3-5801C68A6EF0}"/>
                </a:ext>
              </a:extLst>
            </p:cNvPr>
            <p:cNvGrpSpPr/>
            <p:nvPr/>
          </p:nvGrpSpPr>
          <p:grpSpPr>
            <a:xfrm>
              <a:off x="-4555513" y="4916142"/>
              <a:ext cx="20735328" cy="1928149"/>
              <a:chOff x="-4555513" y="4916142"/>
              <a:chExt cx="20735328" cy="1928149"/>
            </a:xfrm>
          </p:grpSpPr>
          <p:pic>
            <p:nvPicPr>
              <p:cNvPr id="11" name="Content Placeholder 4">
                <a:extLst>
                  <a:ext uri="{FF2B5EF4-FFF2-40B4-BE49-F238E27FC236}">
                    <a16:creationId xmlns:a16="http://schemas.microsoft.com/office/drawing/2014/main" id="{A0F3251F-1C6A-AE41-AB08-D27126A27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-4555513" y="4916142"/>
                <a:ext cx="20729657" cy="1055677"/>
              </a:xfrm>
              <a:prstGeom prst="rect">
                <a:avLst/>
              </a:prstGeom>
            </p:spPr>
          </p:pic>
          <p:pic>
            <p:nvPicPr>
              <p:cNvPr id="12" name="Content Placeholder 4">
                <a:extLst>
                  <a:ext uri="{FF2B5EF4-FFF2-40B4-BE49-F238E27FC236}">
                    <a16:creationId xmlns:a16="http://schemas.microsoft.com/office/drawing/2014/main" id="{AAE86DC0-959F-2942-BE8E-19AC6C277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-4549842" y="5788615"/>
                <a:ext cx="20729657" cy="1055676"/>
              </a:xfrm>
              <a:prstGeom prst="rect">
                <a:avLst/>
              </a:prstGeom>
            </p:spPr>
          </p:pic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6539A-188C-974A-B280-C12F9468463C}"/>
              </a:ext>
            </a:extLst>
          </p:cNvPr>
          <p:cNvCxnSpPr>
            <a:cxnSpLocks/>
          </p:cNvCxnSpPr>
          <p:nvPr/>
        </p:nvCxnSpPr>
        <p:spPr>
          <a:xfrm>
            <a:off x="9048328" y="393305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5FA9F8-798D-2B46-AB19-0667ED5975FD}"/>
              </a:ext>
            </a:extLst>
          </p:cNvPr>
          <p:cNvCxnSpPr>
            <a:cxnSpLocks/>
          </p:cNvCxnSpPr>
          <p:nvPr/>
        </p:nvCxnSpPr>
        <p:spPr>
          <a:xfrm>
            <a:off x="9048328" y="537321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A97411-6309-454B-BD8D-4EAC8A6A4D02}"/>
              </a:ext>
            </a:extLst>
          </p:cNvPr>
          <p:cNvSpPr txBox="1"/>
          <p:nvPr/>
        </p:nvSpPr>
        <p:spPr>
          <a:xfrm>
            <a:off x="9552384" y="4098933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opens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 mins)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320B60-0D0D-464D-801E-6EAB8EB0CA50}"/>
              </a:ext>
            </a:extLst>
          </p:cNvPr>
          <p:cNvSpPr txBox="1"/>
          <p:nvPr/>
        </p:nvSpPr>
        <p:spPr>
          <a:xfrm>
            <a:off x="9624392" y="1691516"/>
            <a:ext cx="239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Closed loop exploration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(1hr)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4D3357-D077-6E45-8D7F-69811F980E0F}"/>
              </a:ext>
            </a:extLst>
          </p:cNvPr>
          <p:cNvSpPr txBox="1"/>
          <p:nvPr/>
        </p:nvSpPr>
        <p:spPr>
          <a:xfrm>
            <a:off x="9552384" y="5543098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closes again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(10mins)</a:t>
            </a:r>
          </a:p>
        </p:txBody>
      </p:sp>
    </p:spTree>
    <p:extLst>
      <p:ext uri="{BB962C8B-B14F-4D97-AF65-F5344CB8AC3E}">
        <p14:creationId xmlns:p14="http://schemas.microsoft.com/office/powerpoint/2010/main" val="405085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Place cells and grid cells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FD609B-A5B0-C146-B044-DE0A5E1AB5CB}"/>
              </a:ext>
            </a:extLst>
          </p:cNvPr>
          <p:cNvSpPr/>
          <p:nvPr/>
        </p:nvSpPr>
        <p:spPr>
          <a:xfrm>
            <a:off x="4248472" y="1744940"/>
            <a:ext cx="37917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agent.alpha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0.2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agent.gamma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0.99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agent.dx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100000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agent.TDLearningStep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ECC2A5-9DE0-9947-A777-E5DBE094F91E}"/>
              </a:ext>
            </a:extLst>
          </p:cNvPr>
          <p:cNvGrpSpPr/>
          <p:nvPr/>
        </p:nvGrpSpPr>
        <p:grpSpPr>
          <a:xfrm>
            <a:off x="143709" y="3212976"/>
            <a:ext cx="4800163" cy="3024336"/>
            <a:chOff x="143709" y="3212976"/>
            <a:chExt cx="4800163" cy="30243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D27E17-9E7B-8147-9A27-43904C6C921B}"/>
                </a:ext>
              </a:extLst>
            </p:cNvPr>
            <p:cNvGrpSpPr/>
            <p:nvPr/>
          </p:nvGrpSpPr>
          <p:grpSpPr>
            <a:xfrm>
              <a:off x="143709" y="3604448"/>
              <a:ext cx="4800163" cy="2632864"/>
              <a:chOff x="143709" y="3851756"/>
              <a:chExt cx="4800163" cy="263286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219DF58-A4AB-0749-A88D-DAF235FEA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3187" y="4023935"/>
                <a:ext cx="2460685" cy="246068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F0FDB19-FD69-3B4C-9684-1C533CFC6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43709" y="4023935"/>
                <a:ext cx="2460685" cy="24606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7FBBD-F56C-3942-A9EF-5C0967148F1E}"/>
                  </a:ext>
                </a:extLst>
              </p:cNvPr>
              <p:cNvSpPr txBox="1"/>
              <p:nvPr/>
            </p:nvSpPr>
            <p:spPr>
              <a:xfrm>
                <a:off x="1055440" y="3851756"/>
                <a:ext cx="1079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FAA2BB-3203-7C41-A960-2C2B93691AD5}"/>
                  </a:ext>
                </a:extLst>
              </p:cNvPr>
              <p:cNvSpPr txBox="1"/>
              <p:nvPr/>
            </p:nvSpPr>
            <p:spPr>
              <a:xfrm>
                <a:off x="3215680" y="3851756"/>
                <a:ext cx="1396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0.999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9EDA76-52CB-0041-B4C2-7514740C5053}"/>
                </a:ext>
              </a:extLst>
            </p:cNvPr>
            <p:cNvSpPr/>
            <p:nvPr/>
          </p:nvSpPr>
          <p:spPr>
            <a:xfrm>
              <a:off x="1165305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agent.plotPlaceField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5A30AB2-DA70-E843-9ECF-D96CACB6B7B9}"/>
              </a:ext>
            </a:extLst>
          </p:cNvPr>
          <p:cNvSpPr txBox="1"/>
          <p:nvPr/>
        </p:nvSpPr>
        <p:spPr>
          <a:xfrm>
            <a:off x="205358" y="6086325"/>
            <a:ext cx="50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leak over barrier since positions on either side of the barrier can map to same state rep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AD3D68-F265-6A42-8E12-5F69F5A477AD}"/>
              </a:ext>
            </a:extLst>
          </p:cNvPr>
          <p:cNvGrpSpPr/>
          <p:nvPr/>
        </p:nvGrpSpPr>
        <p:grpSpPr>
          <a:xfrm>
            <a:off x="5375920" y="3212976"/>
            <a:ext cx="6336703" cy="3599098"/>
            <a:chOff x="5375920" y="3212976"/>
            <a:chExt cx="6336703" cy="35990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089E7C-8A82-4640-B2EA-4DC7E7234AFC}"/>
                </a:ext>
              </a:extLst>
            </p:cNvPr>
            <p:cNvSpPr/>
            <p:nvPr/>
          </p:nvSpPr>
          <p:spPr>
            <a:xfrm>
              <a:off x="7032104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agent.plotGridField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01604E-B5AB-DA44-AFA2-4DD06ED911A5}"/>
                </a:ext>
              </a:extLst>
            </p:cNvPr>
            <p:cNvGrpSpPr/>
            <p:nvPr/>
          </p:nvGrpSpPr>
          <p:grpSpPr>
            <a:xfrm>
              <a:off x="5375920" y="3573016"/>
              <a:ext cx="6336703" cy="3239058"/>
              <a:chOff x="5642284" y="3727340"/>
              <a:chExt cx="5686384" cy="290664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6B437E5-C1EC-4948-BCE0-4A47DCBCC2A5}"/>
                  </a:ext>
                </a:extLst>
              </p:cNvPr>
              <p:cNvGrpSpPr/>
              <p:nvPr/>
            </p:nvGrpSpPr>
            <p:grpSpPr>
              <a:xfrm>
                <a:off x="5642284" y="3727340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10F9D6F-F5C3-5842-BB58-370C1FD70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7E63838-874E-8A4C-80AE-092AE730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DD919B1-E38E-644E-BD66-91FF4A063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6981866" y="3400870"/>
                  <a:ext cx="1828798" cy="1828799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1632ADD-E9A8-DB43-803F-8119310ECC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A8860F7-8ABD-D64A-966B-9249AE217358}"/>
                  </a:ext>
                </a:extLst>
              </p:cNvPr>
              <p:cNvGrpSpPr/>
              <p:nvPr/>
            </p:nvGrpSpPr>
            <p:grpSpPr>
              <a:xfrm>
                <a:off x="5645671" y="5132977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88CEC4F-AF67-EA43-B512-8DE07B58A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F54E914-5449-A946-84E1-89405749B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0E86F10-0225-3B44-90F1-77EF60B6C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/>
              </p:blipFill>
              <p:spPr>
                <a:xfrm>
                  <a:off x="6981865" y="3400869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0930BFA-9D63-CA49-B8F5-01EC7FFC9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592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modulation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A83143-C81A-A047-801A-C24C63EA4877}"/>
              </a:ext>
            </a:extLst>
          </p:cNvPr>
          <p:cNvGrpSpPr/>
          <p:nvPr/>
        </p:nvGrpSpPr>
        <p:grpSpPr>
          <a:xfrm>
            <a:off x="191344" y="1844824"/>
            <a:ext cx="3168352" cy="2376264"/>
            <a:chOff x="3647728" y="1772816"/>
            <a:chExt cx="3168352" cy="237626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82B81F-3041-4A47-AED6-4966E0874AC8}"/>
                </a:ext>
              </a:extLst>
            </p:cNvPr>
            <p:cNvSpPr/>
            <p:nvPr/>
          </p:nvSpPr>
          <p:spPr>
            <a:xfrm>
              <a:off x="4439816" y="1772816"/>
              <a:ext cx="2376264" cy="23762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917FF8-1BAB-D841-8ECA-C285AF78F46E}"/>
                </a:ext>
              </a:extLst>
            </p:cNvPr>
            <p:cNvGrpSpPr/>
            <p:nvPr/>
          </p:nvGrpSpPr>
          <p:grpSpPr>
            <a:xfrm>
              <a:off x="3647728" y="3669027"/>
              <a:ext cx="2520280" cy="381860"/>
              <a:chOff x="3791744" y="3308987"/>
              <a:chExt cx="2520280" cy="3818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3CDC41E-35DA-734D-AF88-68034077C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1744" y="3429000"/>
                <a:ext cx="1728192" cy="261847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DA86A44-D2BB-554F-888E-84872CC5CB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9936" y="3308987"/>
                <a:ext cx="792088" cy="120013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BBC66F0-D99D-664E-A1D7-259A242D026C}"/>
                  </a:ext>
                </a:extLst>
              </p:cNvPr>
              <p:cNvGrpSpPr/>
              <p:nvPr/>
            </p:nvGrpSpPr>
            <p:grpSpPr>
              <a:xfrm>
                <a:off x="5485029" y="3376447"/>
                <a:ext cx="105105" cy="105105"/>
                <a:chOff x="4439816" y="5622337"/>
                <a:chExt cx="360040" cy="360040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1F8CA89-8301-5049-AB43-4E3B841E500A}"/>
                    </a:ext>
                  </a:extLst>
                </p:cNvPr>
                <p:cNvCxnSpPr/>
                <p:nvPr/>
              </p:nvCxnSpPr>
              <p:spPr>
                <a:xfrm flipH="1" flipV="1">
                  <a:off x="4439816" y="5661248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8878FAD-379D-5D4D-9B83-5124125DE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433331" y="5658341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14B54F-86F4-4D4D-8B18-BA0B82E04D26}"/>
                </a:ext>
              </a:extLst>
            </p:cNvPr>
            <p:cNvGrpSpPr/>
            <p:nvPr/>
          </p:nvGrpSpPr>
          <p:grpSpPr>
            <a:xfrm rot="521255">
              <a:off x="5599279" y="2910657"/>
              <a:ext cx="105105" cy="105105"/>
              <a:chOff x="4439816" y="5622337"/>
              <a:chExt cx="360040" cy="36004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109D313-22AB-9E47-9B74-7B06757440F3}"/>
                  </a:ext>
                </a:extLst>
              </p:cNvPr>
              <p:cNvCxnSpPr/>
              <p:nvPr/>
            </p:nvCxnSpPr>
            <p:spPr>
              <a:xfrm flipH="1" flipV="1">
                <a:off x="4439816" y="5661248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AEBB57-35ED-E243-AF1A-6E5320143E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433331" y="5658341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4AFED3-9CA1-9749-834F-5A598658FCCD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4439816" y="296094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EF4B6B-BA9B-174B-BB80-7163FFB74196}"/>
                </a:ext>
              </a:extLst>
            </p:cNvPr>
            <p:cNvCxnSpPr/>
            <p:nvPr/>
          </p:nvCxnSpPr>
          <p:spPr>
            <a:xfrm flipV="1">
              <a:off x="5349630" y="2960948"/>
              <a:ext cx="300330" cy="828092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AAD9BF-6558-1A4D-A5F0-7B63A4B22B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6898" y="2960948"/>
              <a:ext cx="115066" cy="768085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8A1FD1-E5E3-0C46-A6A6-CFE4FAE75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5920" y="3729033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E1D0177-C702-8C4F-8D69-D30A52767400}"/>
              </a:ext>
            </a:extLst>
          </p:cNvPr>
          <p:cNvSpPr txBox="1"/>
          <p:nvPr/>
        </p:nvSpPr>
        <p:spPr>
          <a:xfrm>
            <a:off x="3575720" y="2708920"/>
            <a:ext cx="185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Preferred phase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(neuron </a:t>
            </a:r>
            <a:r>
              <a:rPr lang="en-GB" sz="1200" dirty="0" err="1">
                <a:solidFill>
                  <a:schemeClr val="bg1"/>
                </a:solidFill>
              </a:rPr>
              <a:t>i</a:t>
            </a:r>
            <a:r>
              <a:rPr lang="en-GB" sz="1200" dirty="0">
                <a:solidFill>
                  <a:schemeClr val="bg1"/>
                </a:solidFill>
              </a:rPr>
              <a:t>) 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EB8F79-82A6-854C-9EF4-6D14B0086196}"/>
              </a:ext>
            </a:extLst>
          </p:cNvPr>
          <p:cNvGrpSpPr/>
          <p:nvPr/>
        </p:nvGrpSpPr>
        <p:grpSpPr>
          <a:xfrm>
            <a:off x="9912424" y="2667521"/>
            <a:ext cx="1656184" cy="473447"/>
            <a:chOff x="9912424" y="2667521"/>
            <a:chExt cx="1656184" cy="47344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678D942-889D-0246-AF29-4D42EF0F2B62}"/>
                </a:ext>
              </a:extLst>
            </p:cNvPr>
            <p:cNvCxnSpPr>
              <a:cxnSpLocks/>
            </p:cNvCxnSpPr>
            <p:nvPr/>
          </p:nvCxnSpPr>
          <p:spPr>
            <a:xfrm rot="540000" flipH="1">
              <a:off x="10562752" y="2667521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2AAD0-3B02-924D-8F55-AE472341BFB5}"/>
                </a:ext>
              </a:extLst>
            </p:cNvPr>
            <p:cNvCxnSpPr/>
            <p:nvPr/>
          </p:nvCxnSpPr>
          <p:spPr>
            <a:xfrm>
              <a:off x="10166346" y="314096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725689-1EF6-5C43-843B-1085A9F054DA}"/>
                </a:ext>
              </a:extLst>
            </p:cNvPr>
            <p:cNvCxnSpPr>
              <a:cxnSpLocks/>
            </p:cNvCxnSpPr>
            <p:nvPr/>
          </p:nvCxnSpPr>
          <p:spPr>
            <a:xfrm>
              <a:off x="9912424" y="2924944"/>
              <a:ext cx="1656184" cy="0"/>
            </a:xfrm>
            <a:prstGeom prst="lin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F79B8C0-5F83-A94D-BB61-2F268B7B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96" y="1340768"/>
            <a:ext cx="1075625" cy="104895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A11AA8-F660-2740-A03E-8B8A4E5AAA19}"/>
              </a:ext>
            </a:extLst>
          </p:cNvPr>
          <p:cNvSpPr txBox="1"/>
          <p:nvPr/>
        </p:nvSpPr>
        <p:spPr>
          <a:xfrm>
            <a:off x="3926816" y="1911074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Theta phase =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DA080D-E7DE-1A42-9E4D-D7B81E14EE57}"/>
              </a:ext>
            </a:extLst>
          </p:cNvPr>
          <p:cNvSpPr txBox="1"/>
          <p:nvPr/>
        </p:nvSpPr>
        <p:spPr>
          <a:xfrm>
            <a:off x="3711212" y="4156135"/>
            <a:ext cx="1551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Firing rate =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396AEEE-37A9-D049-9900-08DFF188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56" y="1810117"/>
            <a:ext cx="2679700" cy="533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29FA59-10C6-A548-BEEF-AF1BF1EF8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900" y="2372494"/>
            <a:ext cx="6629400" cy="11049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CAED24F-4A63-3E44-8B8D-4D3180EC3764}"/>
              </a:ext>
            </a:extLst>
          </p:cNvPr>
          <p:cNvSpPr txBox="1"/>
          <p:nvPr/>
        </p:nvSpPr>
        <p:spPr>
          <a:xfrm>
            <a:off x="6216069" y="4889479"/>
            <a:ext cx="2112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firing rate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 = 1 in centre of cell)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29DDEF-6909-7C41-A05A-EFA4F97EE473}"/>
              </a:ext>
            </a:extLst>
          </p:cNvPr>
          <p:cNvSpPr txBox="1"/>
          <p:nvPr/>
        </p:nvSpPr>
        <p:spPr>
          <a:xfrm>
            <a:off x="8474619" y="4889478"/>
            <a:ext cx="302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modulation,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(=1 at preferred theta phase) 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9371CB4-A80B-C546-9022-198D8B42A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152" y="5592217"/>
            <a:ext cx="1217256" cy="42907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2A35D40-27EC-5A42-B305-6F00DBF4DA11}"/>
              </a:ext>
            </a:extLst>
          </p:cNvPr>
          <p:cNvSpPr txBox="1"/>
          <p:nvPr/>
        </p:nvSpPr>
        <p:spPr>
          <a:xfrm>
            <a:off x="5236980" y="4725144"/>
            <a:ext cx="12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20Hz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F845112-CA99-9143-BE12-AAC4C93A09F2}"/>
              </a:ext>
            </a:extLst>
          </p:cNvPr>
          <p:cNvSpPr txBox="1"/>
          <p:nvPr/>
        </p:nvSpPr>
        <p:spPr>
          <a:xfrm>
            <a:off x="8474618" y="604436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l-GR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π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/3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D56F6CB-AD8E-584D-A6A8-86FA5F43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342" y="3969256"/>
            <a:ext cx="4762500" cy="8255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6CA5416-025D-5F4E-83BE-C92A0F59DAF4}"/>
              </a:ext>
            </a:extLst>
          </p:cNvPr>
          <p:cNvSpPr txBox="1"/>
          <p:nvPr/>
        </p:nvSpPr>
        <p:spPr>
          <a:xfrm rot="21139485">
            <a:off x="98875" y="3728934"/>
            <a:ext cx="10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path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9D432E-7331-7442-ABC5-717EB0BE8529}"/>
              </a:ext>
            </a:extLst>
          </p:cNvPr>
          <p:cNvSpPr txBox="1"/>
          <p:nvPr/>
        </p:nvSpPr>
        <p:spPr>
          <a:xfrm>
            <a:off x="1624507" y="149738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Place field </a:t>
            </a:r>
          </a:p>
        </p:txBody>
      </p:sp>
    </p:spTree>
    <p:extLst>
      <p:ext uri="{BB962C8B-B14F-4D97-AF65-F5344CB8AC3E}">
        <p14:creationId xmlns:p14="http://schemas.microsoft.com/office/powerpoint/2010/main" val="244754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Phase precession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93FF281-022F-DB44-8710-FCC6CD20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98887" y="2711649"/>
            <a:ext cx="22487991" cy="111919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F21FF4-DB4D-B642-A336-BB1667B0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98887" y="2116952"/>
            <a:ext cx="22487991" cy="11191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D40629-D1ED-5B45-93F6-DA58092A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98887" y="1539805"/>
            <a:ext cx="22487991" cy="111919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51A8D76-00A3-C245-B0D1-92DCB017E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98887" y="962658"/>
            <a:ext cx="22487991" cy="11191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D180B24-8E2A-6242-A7A3-6663AECAFC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95600" y="3551220"/>
            <a:ext cx="7344816" cy="110512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0F07095-1A4A-5D4D-B7B4-3A10138CA7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47" t="17413" r="41822" b="34809"/>
          <a:stretch/>
        </p:blipFill>
        <p:spPr>
          <a:xfrm>
            <a:off x="4417233" y="4653030"/>
            <a:ext cx="3766999" cy="20163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E2AC68E-88DF-2A48-B5D6-0C50AB952B44}"/>
              </a:ext>
            </a:extLst>
          </p:cNvPr>
          <p:cNvSpPr txBox="1"/>
          <p:nvPr/>
        </p:nvSpPr>
        <p:spPr>
          <a:xfrm>
            <a:off x="9875978" y="1466431"/>
            <a:ext cx="1711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gaussian place fields</a:t>
            </a:r>
          </a:p>
        </p:txBody>
      </p:sp>
    </p:spTree>
    <p:extLst>
      <p:ext uri="{BB962C8B-B14F-4D97-AF65-F5344CB8AC3E}">
        <p14:creationId xmlns:p14="http://schemas.microsoft.com/office/powerpoint/2010/main" val="1927509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sweeps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0B698-744D-B144-A059-7A4E0157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6" y="2924944"/>
            <a:ext cx="11836148" cy="1780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32932-8FDF-5646-8807-B49E4391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9779" y="1458910"/>
            <a:ext cx="26888243" cy="1338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D91FF-B136-7F47-B273-4BC30C8FE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0" t="20018" r="74801" b="35942"/>
          <a:stretch/>
        </p:blipFill>
        <p:spPr>
          <a:xfrm>
            <a:off x="1415480" y="4833692"/>
            <a:ext cx="3960440" cy="15841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101E54-A233-124E-9A27-214278323EEC}"/>
              </a:ext>
            </a:extLst>
          </p:cNvPr>
          <p:cNvCxnSpPr>
            <a:cxnSpLocks/>
          </p:cNvCxnSpPr>
          <p:nvPr/>
        </p:nvCxnSpPr>
        <p:spPr>
          <a:xfrm flipV="1">
            <a:off x="1487488" y="4067908"/>
            <a:ext cx="1378804" cy="7397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F2C557-10CE-9B43-A148-0EDF35409C29}"/>
              </a:ext>
            </a:extLst>
          </p:cNvPr>
          <p:cNvCxnSpPr>
            <a:cxnSpLocks/>
          </p:cNvCxnSpPr>
          <p:nvPr/>
        </p:nvCxnSpPr>
        <p:spPr>
          <a:xfrm flipH="1" flipV="1">
            <a:off x="3089031" y="4073769"/>
            <a:ext cx="2286889" cy="759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19DA831-0205-BD4B-BCD2-842DE1A4BA4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78831" t="18538" r="18880" b="33525"/>
          <a:stretch/>
        </p:blipFill>
        <p:spPr>
          <a:xfrm>
            <a:off x="7032104" y="4833692"/>
            <a:ext cx="3960440" cy="158417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B61E6D-5289-4E42-AC13-68991E088797}"/>
              </a:ext>
            </a:extLst>
          </p:cNvPr>
          <p:cNvCxnSpPr>
            <a:cxnSpLocks/>
          </p:cNvCxnSpPr>
          <p:nvPr/>
        </p:nvCxnSpPr>
        <p:spPr>
          <a:xfrm flipH="1" flipV="1">
            <a:off x="9696400" y="4067909"/>
            <a:ext cx="1296144" cy="765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59EB13-1BA8-234A-BD8D-20EDCC973AB0}"/>
              </a:ext>
            </a:extLst>
          </p:cNvPr>
          <p:cNvCxnSpPr>
            <a:cxnSpLocks/>
          </p:cNvCxnSpPr>
          <p:nvPr/>
        </p:nvCxnSpPr>
        <p:spPr>
          <a:xfrm flipV="1">
            <a:off x="7032104" y="4067908"/>
            <a:ext cx="2448272" cy="765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239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Inhomogeneous Poisson spike train sampling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433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Simulation saves firing rate.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Spike train sampling and STDP done post hoc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F7A118-0531-B247-BE35-EA257455F990}"/>
              </a:ext>
            </a:extLst>
          </p:cNvPr>
          <p:cNvGrpSpPr/>
          <p:nvPr/>
        </p:nvGrpSpPr>
        <p:grpSpPr>
          <a:xfrm>
            <a:off x="-1032792" y="1700808"/>
            <a:ext cx="11075242" cy="5544616"/>
            <a:chOff x="-888776" y="2060499"/>
            <a:chExt cx="9997595" cy="50051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6B75D6-FBC5-C043-B269-94AC78DB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-888776" y="2780928"/>
              <a:ext cx="9997595" cy="428468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CB2819C-2BC9-2E48-97AA-4F635F6C6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99" t="6806" r="33693" b="14978"/>
            <a:stretch/>
          </p:blipFill>
          <p:spPr>
            <a:xfrm>
              <a:off x="-72007" y="2060499"/>
              <a:ext cx="8472263" cy="98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A954D6-2BBA-264D-8AA2-B0B5A36631EE}"/>
                </a:ext>
              </a:extLst>
            </p:cNvPr>
            <p:cNvSpPr/>
            <p:nvPr/>
          </p:nvSpPr>
          <p:spPr>
            <a:xfrm>
              <a:off x="335360" y="3309897"/>
              <a:ext cx="252000" cy="3215447"/>
            </a:xfrm>
            <a:prstGeom prst="rect">
              <a:avLst/>
            </a:prstGeom>
            <a:noFill/>
            <a:ln w="25400">
              <a:solidFill>
                <a:srgbClr val="FD8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F139E4-4A94-2148-83E3-F5BC11752448}"/>
              </a:ext>
            </a:extLst>
          </p:cNvPr>
          <p:cNvGrpSpPr/>
          <p:nvPr/>
        </p:nvGrpSpPr>
        <p:grpSpPr>
          <a:xfrm>
            <a:off x="9107816" y="2138852"/>
            <a:ext cx="3084184" cy="4453790"/>
            <a:chOff x="9107816" y="2443104"/>
            <a:chExt cx="2700000" cy="41495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70F9BC-8B99-5644-8F19-FA9E1007577A}"/>
                </a:ext>
              </a:extLst>
            </p:cNvPr>
            <p:cNvGrpSpPr/>
            <p:nvPr/>
          </p:nvGrpSpPr>
          <p:grpSpPr>
            <a:xfrm>
              <a:off x="9160486" y="3048021"/>
              <a:ext cx="2552138" cy="3544621"/>
              <a:chOff x="8760296" y="3007985"/>
              <a:chExt cx="2552138" cy="354462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C89ABF3-FF97-5145-8CED-71DECE83F7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559" r="8913"/>
              <a:stretch/>
            </p:blipFill>
            <p:spPr>
              <a:xfrm>
                <a:off x="8760296" y="3309897"/>
                <a:ext cx="2552138" cy="321544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82CB921-1FC0-054F-9AB5-BBFCB39C4019}"/>
                  </a:ext>
                </a:extLst>
              </p:cNvPr>
              <p:cNvSpPr/>
              <p:nvPr/>
            </p:nvSpPr>
            <p:spPr>
              <a:xfrm>
                <a:off x="8802818" y="3309897"/>
                <a:ext cx="2509616" cy="3242709"/>
              </a:xfrm>
              <a:prstGeom prst="rect">
                <a:avLst/>
              </a:prstGeom>
              <a:noFill/>
              <a:ln w="25400">
                <a:solidFill>
                  <a:srgbClr val="FD8D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C2118B-203E-4F4E-99AD-63D69FA4E816}"/>
                  </a:ext>
                </a:extLst>
              </p:cNvPr>
              <p:cNvSpPr txBox="1"/>
              <p:nvPr/>
            </p:nvSpPr>
            <p:spPr>
              <a:xfrm>
                <a:off x="8770960" y="3007985"/>
                <a:ext cx="25096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1200" dirty="0">
                    <a:solidFill>
                      <a:srgbClr val="FD8D62"/>
                    </a:solidFill>
                  </a:rPr>
                  <a:t>Zoom in </a:t>
                </a:r>
                <a:r>
                  <a:rPr lang="en-GB" sz="1200" i="1" dirty="0">
                    <a:solidFill>
                      <a:srgbClr val="FD8D62"/>
                    </a:solidFill>
                  </a:rPr>
                  <a:t>and </a:t>
                </a:r>
                <a:r>
                  <a:rPr lang="en-GB" sz="1200" dirty="0">
                    <a:solidFill>
                      <a:srgbClr val="FD8D62"/>
                    </a:solidFill>
                  </a:rPr>
                  <a:t>increase spike rate 10x</a:t>
                </a:r>
                <a:endParaRPr lang="en-GB" sz="1200" i="1" dirty="0">
                  <a:solidFill>
                    <a:srgbClr val="FD8D62"/>
                  </a:solidFill>
                </a:endParaRP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244418F-F026-6242-80FF-B8A99671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7816" y="2443104"/>
              <a:ext cx="2700000" cy="40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1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582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haven’t really looked into this. I’m probably making mistakes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EBA8DF-8A3C-B64D-AA59-F012346EFA75}"/>
              </a:ext>
            </a:extLst>
          </p:cNvPr>
          <p:cNvCxnSpPr/>
          <p:nvPr/>
        </p:nvCxnSpPr>
        <p:spPr>
          <a:xfrm>
            <a:off x="2495600" y="2564904"/>
            <a:ext cx="66247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0EA8DB-E684-2449-A2E3-4B3CE686942C}"/>
              </a:ext>
            </a:extLst>
          </p:cNvPr>
          <p:cNvCxnSpPr/>
          <p:nvPr/>
        </p:nvCxnSpPr>
        <p:spPr>
          <a:xfrm>
            <a:off x="2495600" y="3140968"/>
            <a:ext cx="6624736" cy="0"/>
          </a:xfrm>
          <a:prstGeom prst="lin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8EFB79-CAEE-E045-AB4E-24F8BCC4E10D}"/>
              </a:ext>
            </a:extLst>
          </p:cNvPr>
          <p:cNvCxnSpPr/>
          <p:nvPr/>
        </p:nvCxnSpPr>
        <p:spPr>
          <a:xfrm>
            <a:off x="2495600" y="3717032"/>
            <a:ext cx="6624736" cy="0"/>
          </a:xfrm>
          <a:prstGeom prst="lin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760D37-5CCD-4747-B1B9-F2E37AB32AE6}"/>
              </a:ext>
            </a:extLst>
          </p:cNvPr>
          <p:cNvCxnSpPr/>
          <p:nvPr/>
        </p:nvCxnSpPr>
        <p:spPr>
          <a:xfrm>
            <a:off x="3143672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95A7E5-79D7-EE40-919A-E253E4635C35}"/>
              </a:ext>
            </a:extLst>
          </p:cNvPr>
          <p:cNvCxnSpPr/>
          <p:nvPr/>
        </p:nvCxnSpPr>
        <p:spPr>
          <a:xfrm>
            <a:off x="4055158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E843CA-5A66-6F45-9D5D-EB0625782046}"/>
              </a:ext>
            </a:extLst>
          </p:cNvPr>
          <p:cNvCxnSpPr/>
          <p:nvPr/>
        </p:nvCxnSpPr>
        <p:spPr>
          <a:xfrm>
            <a:off x="4511824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06FC70-C276-F04E-8E68-14122C4B87C1}"/>
              </a:ext>
            </a:extLst>
          </p:cNvPr>
          <p:cNvCxnSpPr/>
          <p:nvPr/>
        </p:nvCxnSpPr>
        <p:spPr>
          <a:xfrm>
            <a:off x="4295800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5BBA5A-47F5-CC4B-B6B2-012767D18DF6}"/>
              </a:ext>
            </a:extLst>
          </p:cNvPr>
          <p:cNvCxnSpPr/>
          <p:nvPr/>
        </p:nvCxnSpPr>
        <p:spPr>
          <a:xfrm>
            <a:off x="5189418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2A3AF5-5336-7842-B69E-40A0353ECA51}"/>
              </a:ext>
            </a:extLst>
          </p:cNvPr>
          <p:cNvCxnSpPr/>
          <p:nvPr/>
        </p:nvCxnSpPr>
        <p:spPr>
          <a:xfrm>
            <a:off x="6512527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E1D91-5076-914C-896F-03A4C058ACB6}"/>
              </a:ext>
            </a:extLst>
          </p:cNvPr>
          <p:cNvCxnSpPr/>
          <p:nvPr/>
        </p:nvCxnSpPr>
        <p:spPr>
          <a:xfrm>
            <a:off x="6096000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316E80-619D-814C-AB1C-508A4F10F1C5}"/>
              </a:ext>
            </a:extLst>
          </p:cNvPr>
          <p:cNvCxnSpPr/>
          <p:nvPr/>
        </p:nvCxnSpPr>
        <p:spPr>
          <a:xfrm>
            <a:off x="7370618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F392FD-6B85-F54A-A851-46C7D8F383D8}"/>
              </a:ext>
            </a:extLst>
          </p:cNvPr>
          <p:cNvCxnSpPr/>
          <p:nvPr/>
        </p:nvCxnSpPr>
        <p:spPr>
          <a:xfrm>
            <a:off x="7509163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2588DF2F-D17C-C74B-BD71-F7F44BF7417E}"/>
              </a:ext>
            </a:extLst>
          </p:cNvPr>
          <p:cNvSpPr/>
          <p:nvPr/>
        </p:nvSpPr>
        <p:spPr>
          <a:xfrm>
            <a:off x="3151909" y="2202873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42601A-2C6F-D84A-8CD4-65D5FC6C21BA}"/>
              </a:ext>
            </a:extLst>
          </p:cNvPr>
          <p:cNvSpPr/>
          <p:nvPr/>
        </p:nvSpPr>
        <p:spPr>
          <a:xfrm>
            <a:off x="4045527" y="2078182"/>
            <a:ext cx="471055" cy="214745"/>
          </a:xfrm>
          <a:custGeom>
            <a:avLst/>
            <a:gdLst>
              <a:gd name="connsiteX0" fmla="*/ 0 w 471055"/>
              <a:gd name="connsiteY0" fmla="*/ 0 h 214745"/>
              <a:gd name="connsiteX1" fmla="*/ 200891 w 471055"/>
              <a:gd name="connsiteY1" fmla="*/ 131618 h 214745"/>
              <a:gd name="connsiteX2" fmla="*/ 471055 w 471055"/>
              <a:gd name="connsiteY2" fmla="*/ 214745 h 214745"/>
              <a:gd name="connsiteX3" fmla="*/ 471055 w 471055"/>
              <a:gd name="connsiteY3" fmla="*/ 214745 h 214745"/>
              <a:gd name="connsiteX4" fmla="*/ 471055 w 471055"/>
              <a:gd name="connsiteY4" fmla="*/ 214745 h 214745"/>
              <a:gd name="connsiteX5" fmla="*/ 471055 w 471055"/>
              <a:gd name="connsiteY5" fmla="*/ 214745 h 21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1055" h="214745">
                <a:moveTo>
                  <a:pt x="0" y="0"/>
                </a:moveTo>
                <a:cubicBezTo>
                  <a:pt x="61191" y="47913"/>
                  <a:pt x="122382" y="95827"/>
                  <a:pt x="200891" y="131618"/>
                </a:cubicBezTo>
                <a:cubicBezTo>
                  <a:pt x="279400" y="167409"/>
                  <a:pt x="471055" y="214745"/>
                  <a:pt x="471055" y="214745"/>
                </a:cubicBezTo>
                <a:lnTo>
                  <a:pt x="471055" y="214745"/>
                </a:lnTo>
                <a:lnTo>
                  <a:pt x="471055" y="214745"/>
                </a:lnTo>
                <a:lnTo>
                  <a:pt x="471055" y="214745"/>
                </a:ln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F7ECCC-1BAF-2146-A5D5-8B0E3833765A}"/>
              </a:ext>
            </a:extLst>
          </p:cNvPr>
          <p:cNvSpPr/>
          <p:nvPr/>
        </p:nvSpPr>
        <p:spPr>
          <a:xfrm>
            <a:off x="4523509" y="1863436"/>
            <a:ext cx="2660073" cy="692728"/>
          </a:xfrm>
          <a:custGeom>
            <a:avLst/>
            <a:gdLst>
              <a:gd name="connsiteX0" fmla="*/ 0 w 2660073"/>
              <a:gd name="connsiteY0" fmla="*/ 0 h 692728"/>
              <a:gd name="connsiteX1" fmla="*/ 173182 w 2660073"/>
              <a:gd name="connsiteY1" fmla="*/ 187037 h 692728"/>
              <a:gd name="connsiteX2" fmla="*/ 727364 w 2660073"/>
              <a:gd name="connsiteY2" fmla="*/ 457200 h 692728"/>
              <a:gd name="connsiteX3" fmla="*/ 1205346 w 2660073"/>
              <a:gd name="connsiteY3" fmla="*/ 561109 h 692728"/>
              <a:gd name="connsiteX4" fmla="*/ 1863436 w 2660073"/>
              <a:gd name="connsiteY4" fmla="*/ 644237 h 692728"/>
              <a:gd name="connsiteX5" fmla="*/ 2660073 w 2660073"/>
              <a:gd name="connsiteY5" fmla="*/ 692728 h 69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0073" h="692728">
                <a:moveTo>
                  <a:pt x="0" y="0"/>
                </a:moveTo>
                <a:cubicBezTo>
                  <a:pt x="25977" y="55418"/>
                  <a:pt x="51955" y="110837"/>
                  <a:pt x="173182" y="187037"/>
                </a:cubicBezTo>
                <a:cubicBezTo>
                  <a:pt x="294409" y="263237"/>
                  <a:pt x="555337" y="394855"/>
                  <a:pt x="727364" y="457200"/>
                </a:cubicBezTo>
                <a:cubicBezTo>
                  <a:pt x="899391" y="519545"/>
                  <a:pt x="1016001" y="529936"/>
                  <a:pt x="1205346" y="561109"/>
                </a:cubicBezTo>
                <a:cubicBezTo>
                  <a:pt x="1394691" y="592282"/>
                  <a:pt x="1620982" y="622301"/>
                  <a:pt x="1863436" y="644237"/>
                </a:cubicBezTo>
                <a:cubicBezTo>
                  <a:pt x="2105891" y="666174"/>
                  <a:pt x="2382982" y="679451"/>
                  <a:pt x="2660073" y="692728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6422B0D-3159-4642-9D21-D787E4C4CC67}"/>
              </a:ext>
            </a:extLst>
          </p:cNvPr>
          <p:cNvSpPr/>
          <p:nvPr/>
        </p:nvSpPr>
        <p:spPr>
          <a:xfrm>
            <a:off x="4281054" y="2787678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74A5FA4-EA68-724F-9B63-3E97371B97E4}"/>
              </a:ext>
            </a:extLst>
          </p:cNvPr>
          <p:cNvSpPr/>
          <p:nvPr/>
        </p:nvSpPr>
        <p:spPr>
          <a:xfrm>
            <a:off x="5195455" y="2667000"/>
            <a:ext cx="1323109" cy="443345"/>
          </a:xfrm>
          <a:custGeom>
            <a:avLst/>
            <a:gdLst>
              <a:gd name="connsiteX0" fmla="*/ 0 w 1323109"/>
              <a:gd name="connsiteY0" fmla="*/ 0 h 443345"/>
              <a:gd name="connsiteX1" fmla="*/ 207818 w 1323109"/>
              <a:gd name="connsiteY1" fmla="*/ 180109 h 443345"/>
              <a:gd name="connsiteX2" fmla="*/ 838200 w 1323109"/>
              <a:gd name="connsiteY2" fmla="*/ 381000 h 443345"/>
              <a:gd name="connsiteX3" fmla="*/ 1323109 w 1323109"/>
              <a:gd name="connsiteY3" fmla="*/ 443345 h 44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109" h="443345">
                <a:moveTo>
                  <a:pt x="0" y="0"/>
                </a:moveTo>
                <a:cubicBezTo>
                  <a:pt x="34059" y="58304"/>
                  <a:pt x="68118" y="116609"/>
                  <a:pt x="207818" y="180109"/>
                </a:cubicBezTo>
                <a:cubicBezTo>
                  <a:pt x="347518" y="243609"/>
                  <a:pt x="652318" y="337127"/>
                  <a:pt x="838200" y="381000"/>
                </a:cubicBezTo>
                <a:cubicBezTo>
                  <a:pt x="1024082" y="424873"/>
                  <a:pt x="1173595" y="434109"/>
                  <a:pt x="1323109" y="443345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996402B-B984-8E4C-9236-AA487341A57C}"/>
              </a:ext>
            </a:extLst>
          </p:cNvPr>
          <p:cNvSpPr/>
          <p:nvPr/>
        </p:nvSpPr>
        <p:spPr>
          <a:xfrm>
            <a:off x="6518564" y="2736273"/>
            <a:ext cx="1981200" cy="391391"/>
          </a:xfrm>
          <a:custGeom>
            <a:avLst/>
            <a:gdLst>
              <a:gd name="connsiteX0" fmla="*/ 0 w 1981200"/>
              <a:gd name="connsiteY0" fmla="*/ 0 h 391391"/>
              <a:gd name="connsiteX1" fmla="*/ 297872 w 1981200"/>
              <a:gd name="connsiteY1" fmla="*/ 187036 h 391391"/>
              <a:gd name="connsiteX2" fmla="*/ 651163 w 1981200"/>
              <a:gd name="connsiteY2" fmla="*/ 304800 h 391391"/>
              <a:gd name="connsiteX3" fmla="*/ 1388918 w 1981200"/>
              <a:gd name="connsiteY3" fmla="*/ 370609 h 391391"/>
              <a:gd name="connsiteX4" fmla="*/ 1981200 w 1981200"/>
              <a:gd name="connsiteY4" fmla="*/ 391391 h 3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391391">
                <a:moveTo>
                  <a:pt x="0" y="0"/>
                </a:moveTo>
                <a:cubicBezTo>
                  <a:pt x="94672" y="68118"/>
                  <a:pt x="189345" y="136236"/>
                  <a:pt x="297872" y="187036"/>
                </a:cubicBezTo>
                <a:cubicBezTo>
                  <a:pt x="406399" y="237836"/>
                  <a:pt x="469322" y="274205"/>
                  <a:pt x="651163" y="304800"/>
                </a:cubicBezTo>
                <a:cubicBezTo>
                  <a:pt x="833004" y="335395"/>
                  <a:pt x="1167245" y="356177"/>
                  <a:pt x="1388918" y="370609"/>
                </a:cubicBezTo>
                <a:cubicBezTo>
                  <a:pt x="1610591" y="385041"/>
                  <a:pt x="1795895" y="388216"/>
                  <a:pt x="1981200" y="391391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30D75A0-4776-6841-B6D0-286B83378B73}"/>
              </a:ext>
            </a:extLst>
          </p:cNvPr>
          <p:cNvSpPr/>
          <p:nvPr/>
        </p:nvSpPr>
        <p:spPr>
          <a:xfrm>
            <a:off x="6109855" y="3377045"/>
            <a:ext cx="1257300" cy="307868"/>
          </a:xfrm>
          <a:custGeom>
            <a:avLst/>
            <a:gdLst>
              <a:gd name="connsiteX0" fmla="*/ 0 w 1257300"/>
              <a:gd name="connsiteY0" fmla="*/ 0 h 307868"/>
              <a:gd name="connsiteX1" fmla="*/ 301336 w 1257300"/>
              <a:gd name="connsiteY1" fmla="*/ 155864 h 307868"/>
              <a:gd name="connsiteX2" fmla="*/ 904009 w 1257300"/>
              <a:gd name="connsiteY2" fmla="*/ 290946 h 307868"/>
              <a:gd name="connsiteX3" fmla="*/ 1257300 w 1257300"/>
              <a:gd name="connsiteY3" fmla="*/ 301337 h 3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0" h="307868">
                <a:moveTo>
                  <a:pt x="0" y="0"/>
                </a:moveTo>
                <a:cubicBezTo>
                  <a:pt x="75334" y="53686"/>
                  <a:pt x="150668" y="107373"/>
                  <a:pt x="301336" y="155864"/>
                </a:cubicBezTo>
                <a:cubicBezTo>
                  <a:pt x="452004" y="204355"/>
                  <a:pt x="744682" y="266701"/>
                  <a:pt x="904009" y="290946"/>
                </a:cubicBezTo>
                <a:cubicBezTo>
                  <a:pt x="1063336" y="315192"/>
                  <a:pt x="1160318" y="308264"/>
                  <a:pt x="1257300" y="301337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337B777-11CC-094D-BA76-710041ABB8E7}"/>
              </a:ext>
            </a:extLst>
          </p:cNvPr>
          <p:cNvSpPr/>
          <p:nvPr/>
        </p:nvSpPr>
        <p:spPr>
          <a:xfrm>
            <a:off x="7377545" y="3377045"/>
            <a:ext cx="135082" cy="51955"/>
          </a:xfrm>
          <a:custGeom>
            <a:avLst/>
            <a:gdLst>
              <a:gd name="connsiteX0" fmla="*/ 0 w 135082"/>
              <a:gd name="connsiteY0" fmla="*/ 0 h 51955"/>
              <a:gd name="connsiteX1" fmla="*/ 62346 w 135082"/>
              <a:gd name="connsiteY1" fmla="*/ 41564 h 51955"/>
              <a:gd name="connsiteX2" fmla="*/ 135082 w 135082"/>
              <a:gd name="connsiteY2" fmla="*/ 51955 h 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082" h="51955">
                <a:moveTo>
                  <a:pt x="0" y="0"/>
                </a:moveTo>
                <a:cubicBezTo>
                  <a:pt x="19916" y="16452"/>
                  <a:pt x="39832" y="32905"/>
                  <a:pt x="62346" y="41564"/>
                </a:cubicBezTo>
                <a:cubicBezTo>
                  <a:pt x="84860" y="50223"/>
                  <a:pt x="109971" y="51089"/>
                  <a:pt x="135082" y="51955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AB2BDE2-E908-AA4C-908B-D39C650568AF}"/>
              </a:ext>
            </a:extLst>
          </p:cNvPr>
          <p:cNvSpPr/>
          <p:nvPr/>
        </p:nvSpPr>
        <p:spPr>
          <a:xfrm>
            <a:off x="7512627" y="3044535"/>
            <a:ext cx="1746243" cy="640371"/>
          </a:xfrm>
          <a:custGeom>
            <a:avLst/>
            <a:gdLst>
              <a:gd name="connsiteX0" fmla="*/ 0 w 789709"/>
              <a:gd name="connsiteY0" fmla="*/ 0 h 477982"/>
              <a:gd name="connsiteX1" fmla="*/ 228600 w 789709"/>
              <a:gd name="connsiteY1" fmla="*/ 301337 h 477982"/>
              <a:gd name="connsiteX2" fmla="*/ 789709 w 789709"/>
              <a:gd name="connsiteY2" fmla="*/ 477982 h 47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9709" h="477982">
                <a:moveTo>
                  <a:pt x="0" y="0"/>
                </a:moveTo>
                <a:cubicBezTo>
                  <a:pt x="48491" y="110836"/>
                  <a:pt x="96982" y="221673"/>
                  <a:pt x="228600" y="301337"/>
                </a:cubicBezTo>
                <a:cubicBezTo>
                  <a:pt x="360218" y="381001"/>
                  <a:pt x="585354" y="436418"/>
                  <a:pt x="789709" y="477982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96690" y="5301208"/>
            <a:ext cx="8591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Each spike updates the neurons exponentially decaying trace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Neuron has a “presynaptic trace” (for strengthening connections when it is the presynaptic neurons) and a “post synaptic” trace for weakening connections when it is the postsynaptic neurons.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Strengthening due to pre-post alignment stronger than weakening due to post-pre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21458A3-F48B-5148-B08A-596442AE67E9}"/>
              </a:ext>
            </a:extLst>
          </p:cNvPr>
          <p:cNvGrpSpPr/>
          <p:nvPr/>
        </p:nvGrpSpPr>
        <p:grpSpPr>
          <a:xfrm>
            <a:off x="6923124" y="4088241"/>
            <a:ext cx="829060" cy="941608"/>
            <a:chOff x="4098582" y="4088125"/>
            <a:chExt cx="829060" cy="94160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B1AC881-7E46-4F43-969F-F1D255DBE64A}"/>
                </a:ext>
              </a:extLst>
            </p:cNvPr>
            <p:cNvSpPr/>
            <p:nvPr/>
          </p:nvSpPr>
          <p:spPr>
            <a:xfrm>
              <a:off x="4711618" y="4180766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388FF36-3D0C-C94E-A1EB-1DC9DB85C58A}"/>
                </a:ext>
              </a:extLst>
            </p:cNvPr>
            <p:cNvSpPr/>
            <p:nvPr/>
          </p:nvSpPr>
          <p:spPr>
            <a:xfrm>
              <a:off x="4711618" y="4620964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3DB98F-3515-874E-B553-F277B5E33647}"/>
                </a:ext>
              </a:extLst>
            </p:cNvPr>
            <p:cNvSpPr/>
            <p:nvPr/>
          </p:nvSpPr>
          <p:spPr>
            <a:xfrm>
              <a:off x="4098582" y="4396790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ADC6CAA-92FB-7843-ADD8-C5BD2E821B6D}"/>
                </a:ext>
              </a:extLst>
            </p:cNvPr>
            <p:cNvCxnSpPr>
              <a:cxnSpLocks/>
              <a:stCxn id="57" idx="2"/>
              <a:endCxn id="59" idx="6"/>
            </p:cNvCxnSpPr>
            <p:nvPr/>
          </p:nvCxnSpPr>
          <p:spPr>
            <a:xfrm flipH="1">
              <a:off x="4314606" y="4288778"/>
              <a:ext cx="397012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A2CB3F-17BE-EF4A-ABB4-9E3668133EAC}"/>
                </a:ext>
              </a:extLst>
            </p:cNvPr>
            <p:cNvCxnSpPr>
              <a:cxnSpLocks/>
              <a:stCxn id="58" idx="2"/>
              <a:endCxn id="59" idx="6"/>
            </p:cNvCxnSpPr>
            <p:nvPr/>
          </p:nvCxnSpPr>
          <p:spPr>
            <a:xfrm flipH="1" flipV="1">
              <a:off x="4314606" y="4504802"/>
              <a:ext cx="397012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7ABA4B-D57E-EA49-A351-F36F269AEC92}"/>
                </a:ext>
              </a:extLst>
            </p:cNvPr>
            <p:cNvSpPr txBox="1"/>
            <p:nvPr/>
          </p:nvSpPr>
          <p:spPr>
            <a:xfrm rot="19855352">
              <a:off x="4191203" y="4088125"/>
              <a:ext cx="654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8F04C4-C675-CA4B-8F64-1D11E8FB0DA1}"/>
                </a:ext>
              </a:extLst>
            </p:cNvPr>
            <p:cNvSpPr txBox="1"/>
            <p:nvPr/>
          </p:nvSpPr>
          <p:spPr>
            <a:xfrm rot="1764209">
              <a:off x="4146093" y="4568068"/>
              <a:ext cx="654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3083CAB-8B10-7D44-92E6-5D4CE7389EA5}"/>
              </a:ext>
            </a:extLst>
          </p:cNvPr>
          <p:cNvGrpSpPr/>
          <p:nvPr/>
        </p:nvGrpSpPr>
        <p:grpSpPr>
          <a:xfrm>
            <a:off x="5511769" y="4098624"/>
            <a:ext cx="872263" cy="1044911"/>
            <a:chOff x="2495600" y="4103872"/>
            <a:chExt cx="872263" cy="104491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78E25E1-268B-BD4A-903D-744BFC6812A8}"/>
                </a:ext>
              </a:extLst>
            </p:cNvPr>
            <p:cNvSpPr/>
            <p:nvPr/>
          </p:nvSpPr>
          <p:spPr>
            <a:xfrm>
              <a:off x="2495600" y="4221088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45AD2C-71FB-AC44-B4CF-9D3B59E05E9B}"/>
                </a:ext>
              </a:extLst>
            </p:cNvPr>
            <p:cNvSpPr/>
            <p:nvPr/>
          </p:nvSpPr>
          <p:spPr>
            <a:xfrm>
              <a:off x="2495600" y="4661286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15DD937-EB61-4743-B3D9-33C285D27BF2}"/>
                </a:ext>
              </a:extLst>
            </p:cNvPr>
            <p:cNvSpPr/>
            <p:nvPr/>
          </p:nvSpPr>
          <p:spPr>
            <a:xfrm>
              <a:off x="3087894" y="4437112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35F171-0BA6-9942-A884-09A72F57A902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>
              <a:off x="2711624" y="4329100"/>
              <a:ext cx="376270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A303E08-11CC-044B-B260-54652DD872EF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711624" y="4545124"/>
              <a:ext cx="376270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DAB8EF1-13D5-4F4D-B471-01EA918F7C4B}"/>
                </a:ext>
              </a:extLst>
            </p:cNvPr>
            <p:cNvSpPr txBox="1"/>
            <p:nvPr/>
          </p:nvSpPr>
          <p:spPr>
            <a:xfrm rot="1726184">
              <a:off x="2512177" y="4103872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EB881E-EC05-4A46-A258-F0291E3EA98D}"/>
                </a:ext>
              </a:extLst>
            </p:cNvPr>
            <p:cNvSpPr txBox="1"/>
            <p:nvPr/>
          </p:nvSpPr>
          <p:spPr>
            <a:xfrm rot="19709629">
              <a:off x="2556422" y="4687118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8D02A92-23A4-974F-A705-548268374CFE}"/>
              </a:ext>
            </a:extLst>
          </p:cNvPr>
          <p:cNvSpPr/>
          <p:nvPr/>
        </p:nvSpPr>
        <p:spPr>
          <a:xfrm>
            <a:off x="6444854" y="1628800"/>
            <a:ext cx="134366" cy="27870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E946C3F-E452-F44D-9C6D-9729B9563467}"/>
              </a:ext>
            </a:extLst>
          </p:cNvPr>
          <p:cNvCxnSpPr/>
          <p:nvPr/>
        </p:nvCxnSpPr>
        <p:spPr>
          <a:xfrm>
            <a:off x="4511824" y="2276872"/>
            <a:ext cx="6055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3ED2CB9-A782-264F-B6FB-9220688B7E06}"/>
              </a:ext>
            </a:extLst>
          </p:cNvPr>
          <p:cNvSpPr txBox="1"/>
          <p:nvPr/>
        </p:nvSpPr>
        <p:spPr>
          <a:xfrm>
            <a:off x="4566885" y="2229023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10ms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C470A16-AC6E-E64E-BF43-8C00711F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6" y="4219384"/>
            <a:ext cx="2880321" cy="24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9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119336" y="1340768"/>
            <a:ext cx="85915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Arrange spikes in time order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every spike,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neuron identity,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time,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Update traces. Exponential decay + delta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neuron is the one spiking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Pre-to-post updates: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Post-to-pre updates:</a:t>
            </a:r>
            <a:b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FAB6F-BC8D-F142-8343-A36E266D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2195573"/>
            <a:ext cx="216024" cy="15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039DC-EA54-0544-8E42-C758EB5D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2794865"/>
            <a:ext cx="153307" cy="20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A2156-9E60-D646-8E97-3CBFF6E6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505" y="2932184"/>
            <a:ext cx="4233600" cy="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64BA28-61D4-E744-BA98-D8ECB596E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3227706"/>
            <a:ext cx="4237360" cy="3453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0FE703-0F83-314A-87C3-E69E04551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198" y="4149080"/>
            <a:ext cx="3788916" cy="2640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2F7EAA-1CF3-154E-BC65-385AF9834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896" y="3861048"/>
            <a:ext cx="3787200" cy="2561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4979B4-A7A6-6B41-B00B-17F316D26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5843" y="3846274"/>
            <a:ext cx="2787789" cy="2234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15B6D-B48E-AC46-86F7-043EC645C4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5843" y="4154221"/>
            <a:ext cx="2015998" cy="25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6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Closed loop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80" y="1075730"/>
            <a:ext cx="2429555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553351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2: Open loop, asymmetry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70" y="1075730"/>
            <a:ext cx="2429553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158032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Open room (60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20572" y="2700000"/>
            <a:ext cx="4068000" cy="406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5019" y="1268760"/>
            <a:ext cx="2041136" cy="2041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2187" y="260976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FF3DC4-8354-E345-B45E-85A991FF4A72}"/>
              </a:ext>
            </a:extLst>
          </p:cNvPr>
          <p:cNvCxnSpPr/>
          <p:nvPr/>
        </p:nvCxnSpPr>
        <p:spPr>
          <a:xfrm flipV="1">
            <a:off x="314367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DD65EE-4A5C-D54F-AFAB-E300FEA14358}"/>
              </a:ext>
            </a:extLst>
          </p:cNvPr>
          <p:cNvCxnSpPr/>
          <p:nvPr/>
        </p:nvCxnSpPr>
        <p:spPr>
          <a:xfrm flipV="1">
            <a:off x="956839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D7D0072-C803-DB4F-A140-A2413E94B0CD}"/>
              </a:ext>
            </a:extLst>
          </p:cNvPr>
          <p:cNvGrpSpPr/>
          <p:nvPr/>
        </p:nvGrpSpPr>
        <p:grpSpPr>
          <a:xfrm>
            <a:off x="2567608" y="5257640"/>
            <a:ext cx="6480720" cy="331600"/>
            <a:chOff x="1703512" y="4249528"/>
            <a:chExt cx="6480720" cy="3316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7F69DBD-AA8E-794A-B90D-F5F6E739F24B}"/>
                </a:ext>
              </a:extLst>
            </p:cNvPr>
            <p:cNvCxnSpPr/>
            <p:nvPr/>
          </p:nvCxnSpPr>
          <p:spPr>
            <a:xfrm flipV="1">
              <a:off x="1703512" y="4273279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A6B887-DE34-0A40-8A72-D69DA7C42A46}"/>
                </a:ext>
              </a:extLst>
            </p:cNvPr>
            <p:cNvCxnSpPr/>
            <p:nvPr/>
          </p:nvCxnSpPr>
          <p:spPr>
            <a:xfrm flipV="1">
              <a:off x="8128232" y="4249528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B376AA-0C16-FB49-862A-1F86E8DFF87F}"/>
              </a:ext>
            </a:extLst>
          </p:cNvPr>
          <p:cNvCxnSpPr/>
          <p:nvPr/>
        </p:nvCxnSpPr>
        <p:spPr>
          <a:xfrm flipV="1">
            <a:off x="76740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41A42-C37A-9548-9F59-EF082C09F35D}"/>
              </a:ext>
            </a:extLst>
          </p:cNvPr>
          <p:cNvCxnSpPr/>
          <p:nvPr/>
        </p:nvCxnSpPr>
        <p:spPr>
          <a:xfrm flipV="1">
            <a:off x="719212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32CF7-B903-8342-A04A-8792BE5A3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880" y="1484784"/>
            <a:ext cx="1828800" cy="1828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D67D34-EBD8-1A47-BEF7-BAABE0F634BB}"/>
              </a:ext>
            </a:extLst>
          </p:cNvPr>
          <p:cNvSpPr txBox="1"/>
          <p:nvPr/>
        </p:nvSpPr>
        <p:spPr>
          <a:xfrm>
            <a:off x="9984432" y="1124744"/>
            <a:ext cx="2415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with equal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amounts of LTD and LTP </a:t>
            </a:r>
          </a:p>
        </p:txBody>
      </p:sp>
    </p:spTree>
    <p:extLst>
      <p:ext uri="{BB962C8B-B14F-4D97-AF65-F5344CB8AC3E}">
        <p14:creationId xmlns:p14="http://schemas.microsoft.com/office/powerpoint/2010/main" val="2669059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about transposed SR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80960-761F-1B48-AEB7-98FDB13B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4" y="797657"/>
            <a:ext cx="4248474" cy="4248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BF00E4-4EB7-1B49-A86C-E5896708D60A}"/>
              </a:ext>
            </a:extLst>
          </p:cNvPr>
          <p:cNvSpPr txBox="1"/>
          <p:nvPr/>
        </p:nvSpPr>
        <p:spPr>
          <a:xfrm>
            <a:off x="4965701" y="1663700"/>
            <a:ext cx="70349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 normally defined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= expected future occupancy of state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given you start in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 if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is ahead of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in the trajectory,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should be high. Therefore (as the rat is moving right and place cells arranged left to right) we should expect M to look like this: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line with other results: 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31D1C-728D-1041-B2D0-A124B9769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86"/>
          <a:stretch/>
        </p:blipFill>
        <p:spPr>
          <a:xfrm flipH="1" flipV="1">
            <a:off x="7608168" y="2852936"/>
            <a:ext cx="772170" cy="1043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950F0-28D0-B944-A08D-541CD1AE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01" y="3760866"/>
            <a:ext cx="2246783" cy="694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5D1C0D-B2EA-C647-8F56-51ACC1BE84B2}"/>
              </a:ext>
            </a:extLst>
          </p:cNvPr>
          <p:cNvSpPr txBox="1"/>
          <p:nvPr/>
        </p:nvSpPr>
        <p:spPr>
          <a:xfrm>
            <a:off x="407368" y="4676799"/>
            <a:ext cx="1144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it doesn’t (and is in fact flipped) is that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whats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plotted) is not the logical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analog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to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).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1A3FCF-3BEA-6240-A7E4-842B1DC3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974" y="5510786"/>
            <a:ext cx="3467100" cy="48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7C9CC-C5EF-CB46-B39A-7E7FF8D80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5510786"/>
            <a:ext cx="3073400" cy="482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BFBA5-7D09-4D4E-BC56-4EAC84A91DD8}"/>
              </a:ext>
            </a:extLst>
          </p:cNvPr>
          <p:cNvCxnSpPr/>
          <p:nvPr/>
        </p:nvCxnSpPr>
        <p:spPr>
          <a:xfrm flipV="1">
            <a:off x="1415480" y="5267519"/>
            <a:ext cx="2376264" cy="10038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6E8C4CF6-E046-B642-953D-1D34529065DA}"/>
              </a:ext>
            </a:extLst>
          </p:cNvPr>
          <p:cNvSpPr/>
          <p:nvPr/>
        </p:nvSpPr>
        <p:spPr>
          <a:xfrm>
            <a:off x="7911709" y="5993386"/>
            <a:ext cx="2000715" cy="464655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156F021-47AB-DE4B-9891-CCCF267653A8}"/>
              </a:ext>
            </a:extLst>
          </p:cNvPr>
          <p:cNvSpPr/>
          <p:nvPr/>
        </p:nvSpPr>
        <p:spPr>
          <a:xfrm>
            <a:off x="7464152" y="6021288"/>
            <a:ext cx="3000385" cy="714522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8A133-CCB8-FD4C-B915-764AEDDC6435}"/>
              </a:ext>
            </a:extLst>
          </p:cNvPr>
          <p:cNvSpPr txBox="1"/>
          <p:nvPr/>
        </p:nvSpPr>
        <p:spPr>
          <a:xfrm>
            <a:off x="10479210" y="6086707"/>
            <a:ext cx="163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Down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 Across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833C34-CC2F-DB40-BBED-FE036951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248816" y="1027390"/>
            <a:ext cx="16234479" cy="8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1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Two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4D9F4-47C6-944A-9608-DB2ED1F1E5BA}"/>
              </a:ext>
            </a:extLst>
          </p:cNvPr>
          <p:cNvGrpSpPr/>
          <p:nvPr/>
        </p:nvGrpSpPr>
        <p:grpSpPr>
          <a:xfrm>
            <a:off x="119336" y="1574850"/>
            <a:ext cx="5472608" cy="5094509"/>
            <a:chOff x="119336" y="1574850"/>
            <a:chExt cx="5472608" cy="50945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66B08E-11C8-594D-87FD-9F1B9A023CAE}"/>
                </a:ext>
              </a:extLst>
            </p:cNvPr>
            <p:cNvGrpSpPr/>
            <p:nvPr/>
          </p:nvGrpSpPr>
          <p:grpSpPr>
            <a:xfrm>
              <a:off x="119336" y="1574850"/>
              <a:ext cx="3384375" cy="5094509"/>
              <a:chOff x="623392" y="2348880"/>
              <a:chExt cx="1828800" cy="28083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C8DE41C-43E1-4D4E-A4AF-B98254F88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7562" b="25188"/>
              <a:stretch/>
            </p:blipFill>
            <p:spPr>
              <a:xfrm>
                <a:off x="623392" y="4293096"/>
                <a:ext cx="1828800" cy="86409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1DA5DC-1761-AD49-9622-E11FFA182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3233" b="21643"/>
              <a:stretch/>
            </p:blipFill>
            <p:spPr>
              <a:xfrm>
                <a:off x="623392" y="2348880"/>
                <a:ext cx="1828800" cy="100811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5F8CEE0-FA75-6948-920A-70B344FD94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7562" b="25188"/>
              <a:stretch/>
            </p:blipFill>
            <p:spPr>
              <a:xfrm>
                <a:off x="623392" y="3356992"/>
                <a:ext cx="1828800" cy="864096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A5D199-0ED5-A543-AF39-7132CE0AEC63}"/>
                </a:ext>
              </a:extLst>
            </p:cNvPr>
            <p:cNvSpPr/>
            <p:nvPr/>
          </p:nvSpPr>
          <p:spPr>
            <a:xfrm>
              <a:off x="3287688" y="1821304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True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588F8C-6257-B640-B438-FD97706128E1}"/>
                </a:ext>
              </a:extLst>
            </p:cNvPr>
            <p:cNvSpPr/>
            <p:nvPr/>
          </p:nvSpPr>
          <p:spPr>
            <a:xfrm>
              <a:off x="3287688" y="5229200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False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20" y="1583266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1664622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80" y="586627"/>
            <a:ext cx="12210015" cy="686019"/>
          </a:xfrm>
        </p:spPr>
        <p:txBody>
          <a:bodyPr/>
          <a:lstStyle/>
          <a:p>
            <a:r>
              <a:rPr lang="en-GB" dirty="0"/>
              <a:t>Behaviourally biased place cells  </a:t>
            </a:r>
          </a:p>
        </p:txBody>
      </p:sp>
      <p:pic>
        <p:nvPicPr>
          <p:cNvPr id="14" name="placeAnimation_1023_1" descr="placeAnimation_1023_1">
            <a:hlinkClick r:id="" action="ppaction://media"/>
            <a:extLst>
              <a:ext uri="{FF2B5EF4-FFF2-40B4-BE49-F238E27FC236}">
                <a16:creationId xmlns:a16="http://schemas.microsoft.com/office/drawing/2014/main" id="{28AE8D92-A2D7-BF4C-9B92-622147066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801544" y="5135509"/>
            <a:ext cx="27796705" cy="1389835"/>
          </a:xfrm>
          <a:prstGeom prst="rect">
            <a:avLst/>
          </a:prstGeom>
        </p:spPr>
      </p:pic>
      <p:pic>
        <p:nvPicPr>
          <p:cNvPr id="15" name="placeAnimation_1023" descr="placeAnimation_1023">
            <a:hlinkClick r:id="" action="ppaction://media"/>
            <a:extLst>
              <a:ext uri="{FF2B5EF4-FFF2-40B4-BE49-F238E27FC236}">
                <a16:creationId xmlns:a16="http://schemas.microsoft.com/office/drawing/2014/main" id="{F34881C7-AF4A-BA42-AF77-6BCDC53E7C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99927" y="3053430"/>
            <a:ext cx="27796705" cy="1389835"/>
          </a:xfrm>
          <a:prstGeom prst="rect">
            <a:avLst/>
          </a:prstGeom>
        </p:spPr>
      </p:pic>
      <p:pic>
        <p:nvPicPr>
          <p:cNvPr id="16" name="placeAnimation_1022" descr="placeAnimation_1022">
            <a:hlinkClick r:id="" action="ppaction://media"/>
            <a:extLst>
              <a:ext uri="{FF2B5EF4-FFF2-40B4-BE49-F238E27FC236}">
                <a16:creationId xmlns:a16="http://schemas.microsoft.com/office/drawing/2014/main" id="{C25BD886-2197-D741-802C-C99F25E68E4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7801544" y="4085510"/>
            <a:ext cx="27796705" cy="13898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E79B24-5DB5-0D4E-945B-0F1CA6A99369}"/>
              </a:ext>
            </a:extLst>
          </p:cNvPr>
          <p:cNvSpPr txBox="1"/>
          <p:nvPr/>
        </p:nvSpPr>
        <p:spPr>
          <a:xfrm>
            <a:off x="2279576" y="6266762"/>
            <a:ext cx="427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 8s, v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0.16m/s ==&gt; PC size ~=  </a:t>
            </a:r>
            <a:r>
              <a:rPr lang="en-GB" dirty="0">
                <a:solidFill>
                  <a:srgbClr val="66C3A4"/>
                </a:solidFill>
              </a:rPr>
              <a:t>1.3m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8DBD00-4ABC-0849-95BD-A3AE7D81560F}"/>
              </a:ext>
            </a:extLst>
          </p:cNvPr>
          <p:cNvCxnSpPr/>
          <p:nvPr/>
        </p:nvCxnSpPr>
        <p:spPr>
          <a:xfrm>
            <a:off x="6550489" y="6431732"/>
            <a:ext cx="3600000" cy="0"/>
          </a:xfrm>
          <a:prstGeom prst="line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A04F77-EF32-224A-B8C8-D1EE37DEAC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5077" y="1205645"/>
            <a:ext cx="5270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7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7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“Banding” size = Basis cell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D23550-82DC-A149-8848-BB2D898ED3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43472" y="1785307"/>
            <a:ext cx="2140864" cy="165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03E4A-F319-EC4A-B282-93D1C7468C34}"/>
              </a:ext>
            </a:extLst>
          </p:cNvPr>
          <p:cNvSpPr txBox="1"/>
          <p:nvPr/>
        </p:nvSpPr>
        <p:spPr>
          <a:xfrm>
            <a:off x="3575720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E70F0-5F3A-FA4D-9A7A-309A29BF8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757023"/>
            <a:ext cx="2140864" cy="1673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709772-D18A-4D4D-824D-5D68F8BBCF18}"/>
              </a:ext>
            </a:extLst>
          </p:cNvPr>
          <p:cNvSpPr txBox="1"/>
          <p:nvPr/>
        </p:nvSpPr>
        <p:spPr>
          <a:xfrm>
            <a:off x="3503712" y="3989619"/>
            <a:ext cx="1321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50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1791F5-2666-F748-8A9A-F93E0BADC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339" y="1772816"/>
            <a:ext cx="2060853" cy="1655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51A9DC-D777-2E4D-9497-34ED56AA143C}"/>
              </a:ext>
            </a:extLst>
          </p:cNvPr>
          <p:cNvSpPr txBox="1"/>
          <p:nvPr/>
        </p:nvSpPr>
        <p:spPr>
          <a:xfrm>
            <a:off x="7908968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85746-6E47-A348-B53F-42CE9FC017E6}"/>
              </a:ext>
            </a:extLst>
          </p:cNvPr>
          <p:cNvSpPr txBox="1"/>
          <p:nvPr/>
        </p:nvSpPr>
        <p:spPr>
          <a:xfrm>
            <a:off x="5616079" y="3861048"/>
            <a:ext cx="5304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 width proportional to full width of place cell (and independent of their density) 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It’s therefore probably a sort of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transform” edge effect since we’re trying to build 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discountinous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successor feature our of discrete gaussians.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F0A779-C63D-5B4E-B1D9-6EB97C110A4F}"/>
              </a:ext>
            </a:extLst>
          </p:cNvPr>
          <p:cNvCxnSpPr/>
          <p:nvPr/>
        </p:nvCxnSpPr>
        <p:spPr>
          <a:xfrm flipV="1">
            <a:off x="6384032" y="5661248"/>
            <a:ext cx="0" cy="1008112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C268EF-6C6D-9B42-B015-556D58EB0EA9}"/>
              </a:ext>
            </a:extLst>
          </p:cNvPr>
          <p:cNvCxnSpPr>
            <a:cxnSpLocks/>
          </p:cNvCxnSpPr>
          <p:nvPr/>
        </p:nvCxnSpPr>
        <p:spPr>
          <a:xfrm>
            <a:off x="6392416" y="6669360"/>
            <a:ext cx="4960168" cy="0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8BE837-51CC-5B4E-9CEA-43407B48D15F}"/>
              </a:ext>
            </a:extLst>
          </p:cNvPr>
          <p:cNvSpPr txBox="1"/>
          <p:nvPr/>
        </p:nvSpPr>
        <p:spPr>
          <a:xfrm>
            <a:off x="11424592" y="64533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52FB2-325E-7244-A973-9014B55E556A}"/>
              </a:ext>
            </a:extLst>
          </p:cNvPr>
          <p:cNvSpPr txBox="1"/>
          <p:nvPr/>
        </p:nvSpPr>
        <p:spPr>
          <a:xfrm>
            <a:off x="6023992" y="547032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M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6C0DDC6-F15F-374E-8A89-81D86868F14D}"/>
              </a:ext>
            </a:extLst>
          </p:cNvPr>
          <p:cNvSpPr/>
          <p:nvPr/>
        </p:nvSpPr>
        <p:spPr>
          <a:xfrm>
            <a:off x="6384032" y="5829891"/>
            <a:ext cx="2968284" cy="839469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A65D5F-41F4-6D4C-946E-FCBA40FA5413}"/>
              </a:ext>
            </a:extLst>
          </p:cNvPr>
          <p:cNvCxnSpPr>
            <a:cxnSpLocks/>
          </p:cNvCxnSpPr>
          <p:nvPr/>
        </p:nvCxnSpPr>
        <p:spPr>
          <a:xfrm>
            <a:off x="9352316" y="5829891"/>
            <a:ext cx="0" cy="839469"/>
          </a:xfrm>
          <a:prstGeom prst="line">
            <a:avLst/>
          </a:prstGeom>
          <a:ln w="381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1602E4F6-E056-4844-B6B4-20244C19E56F}"/>
              </a:ext>
            </a:extLst>
          </p:cNvPr>
          <p:cNvSpPr/>
          <p:nvPr/>
        </p:nvSpPr>
        <p:spPr>
          <a:xfrm>
            <a:off x="9392412" y="6114999"/>
            <a:ext cx="1960168" cy="554361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BDE0822-E7F9-0F4F-A644-EB3606848011}"/>
              </a:ext>
            </a:extLst>
          </p:cNvPr>
          <p:cNvSpPr/>
          <p:nvPr/>
        </p:nvSpPr>
        <p:spPr>
          <a:xfrm>
            <a:off x="6384032" y="5661248"/>
            <a:ext cx="4909625" cy="1129256"/>
          </a:xfrm>
          <a:custGeom>
            <a:avLst/>
            <a:gdLst>
              <a:gd name="connsiteX0" fmla="*/ 0 w 4909625"/>
              <a:gd name="connsiteY0" fmla="*/ 990155 h 1129256"/>
              <a:gd name="connsiteX1" fmla="*/ 717452 w 4909625"/>
              <a:gd name="connsiteY1" fmla="*/ 1018291 h 1129256"/>
              <a:gd name="connsiteX2" fmla="*/ 1758462 w 4909625"/>
              <a:gd name="connsiteY2" fmla="*/ 905749 h 1129256"/>
              <a:gd name="connsiteX3" fmla="*/ 2602523 w 4909625"/>
              <a:gd name="connsiteY3" fmla="*/ 525921 h 1129256"/>
              <a:gd name="connsiteX4" fmla="*/ 2912012 w 4909625"/>
              <a:gd name="connsiteY4" fmla="*/ 160161 h 1129256"/>
              <a:gd name="connsiteX5" fmla="*/ 2982351 w 4909625"/>
              <a:gd name="connsiteY5" fmla="*/ 61687 h 1129256"/>
              <a:gd name="connsiteX6" fmla="*/ 3024554 w 4909625"/>
              <a:gd name="connsiteY6" fmla="*/ 1088629 h 1129256"/>
              <a:gd name="connsiteX7" fmla="*/ 3249637 w 4909625"/>
              <a:gd name="connsiteY7" fmla="*/ 933884 h 1129256"/>
              <a:gd name="connsiteX8" fmla="*/ 3362179 w 4909625"/>
              <a:gd name="connsiteY8" fmla="*/ 1032358 h 1129256"/>
              <a:gd name="connsiteX9" fmla="*/ 3559126 w 4909625"/>
              <a:gd name="connsiteY9" fmla="*/ 863546 h 1129256"/>
              <a:gd name="connsiteX10" fmla="*/ 3938954 w 4909625"/>
              <a:gd name="connsiteY10" fmla="*/ 1046426 h 1129256"/>
              <a:gd name="connsiteX11" fmla="*/ 4220308 w 4909625"/>
              <a:gd name="connsiteY11" fmla="*/ 835411 h 1129256"/>
              <a:gd name="connsiteX12" fmla="*/ 4445391 w 4909625"/>
              <a:gd name="connsiteY12" fmla="*/ 807275 h 1129256"/>
              <a:gd name="connsiteX13" fmla="*/ 4909625 w 4909625"/>
              <a:gd name="connsiteY13" fmla="*/ 511854 h 112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09625" h="1129256">
                <a:moveTo>
                  <a:pt x="0" y="990155"/>
                </a:moveTo>
                <a:cubicBezTo>
                  <a:pt x="212187" y="1011257"/>
                  <a:pt x="424375" y="1032359"/>
                  <a:pt x="717452" y="1018291"/>
                </a:cubicBezTo>
                <a:cubicBezTo>
                  <a:pt x="1010529" y="1004223"/>
                  <a:pt x="1444284" y="987811"/>
                  <a:pt x="1758462" y="905749"/>
                </a:cubicBezTo>
                <a:cubicBezTo>
                  <a:pt x="2072640" y="823687"/>
                  <a:pt x="2410265" y="650186"/>
                  <a:pt x="2602523" y="525921"/>
                </a:cubicBezTo>
                <a:cubicBezTo>
                  <a:pt x="2794781" y="401656"/>
                  <a:pt x="2848707" y="237533"/>
                  <a:pt x="2912012" y="160161"/>
                </a:cubicBezTo>
                <a:cubicBezTo>
                  <a:pt x="2975317" y="82789"/>
                  <a:pt x="2963594" y="-93058"/>
                  <a:pt x="2982351" y="61687"/>
                </a:cubicBezTo>
                <a:cubicBezTo>
                  <a:pt x="3001108" y="216432"/>
                  <a:pt x="2980006" y="943263"/>
                  <a:pt x="3024554" y="1088629"/>
                </a:cubicBezTo>
                <a:cubicBezTo>
                  <a:pt x="3069102" y="1233995"/>
                  <a:pt x="3193366" y="943262"/>
                  <a:pt x="3249637" y="933884"/>
                </a:cubicBezTo>
                <a:cubicBezTo>
                  <a:pt x="3305908" y="924506"/>
                  <a:pt x="3310598" y="1044081"/>
                  <a:pt x="3362179" y="1032358"/>
                </a:cubicBezTo>
                <a:cubicBezTo>
                  <a:pt x="3413760" y="1020635"/>
                  <a:pt x="3462997" y="861201"/>
                  <a:pt x="3559126" y="863546"/>
                </a:cubicBezTo>
                <a:cubicBezTo>
                  <a:pt x="3655255" y="865891"/>
                  <a:pt x="3828757" y="1051115"/>
                  <a:pt x="3938954" y="1046426"/>
                </a:cubicBezTo>
                <a:cubicBezTo>
                  <a:pt x="4049151" y="1041737"/>
                  <a:pt x="4135902" y="875269"/>
                  <a:pt x="4220308" y="835411"/>
                </a:cubicBezTo>
                <a:cubicBezTo>
                  <a:pt x="4304714" y="795552"/>
                  <a:pt x="4330505" y="861201"/>
                  <a:pt x="4445391" y="807275"/>
                </a:cubicBezTo>
                <a:cubicBezTo>
                  <a:pt x="4560277" y="753349"/>
                  <a:pt x="4822874" y="575159"/>
                  <a:pt x="4909625" y="511854"/>
                </a:cubicBezTo>
              </a:path>
            </a:pathLst>
          </a:custGeom>
          <a:noFill/>
          <a:ln w="381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3FDD34-6969-8F44-9243-CC18E079CF4A}"/>
              </a:ext>
            </a:extLst>
          </p:cNvPr>
          <p:cNvSpPr txBox="1"/>
          <p:nvPr/>
        </p:nvSpPr>
        <p:spPr>
          <a:xfrm>
            <a:off x="808290" y="6012616"/>
            <a:ext cx="48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Q: For one how the SR is a perfectly discontinuous.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this true for diffuse basis cells.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8F012F-1B09-EB41-BAC0-CAF900676454}"/>
              </a:ext>
            </a:extLst>
          </p:cNvPr>
          <p:cNvCxnSpPr>
            <a:cxnSpLocks/>
          </p:cNvCxnSpPr>
          <p:nvPr/>
        </p:nvCxnSpPr>
        <p:spPr>
          <a:xfrm>
            <a:off x="5816352" y="2852936"/>
            <a:ext cx="1575792" cy="0"/>
          </a:xfrm>
          <a:prstGeom prst="line">
            <a:avLst/>
          </a:prstGeom>
          <a:ln w="25400">
            <a:solidFill>
              <a:srgbClr val="8DA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791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Tau also controls banding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C6A84-63C0-4048-A9DB-F7ED13CBE695}"/>
              </a:ext>
            </a:extLst>
          </p:cNvPr>
          <p:cNvSpPr txBox="1"/>
          <p:nvPr/>
        </p:nvSpPr>
        <p:spPr>
          <a:xfrm>
            <a:off x="443372" y="1480021"/>
            <a:ext cx="11305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Long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very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Small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little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(since they overlap)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9FAA7-910A-0142-A0CB-ED1371AFAE21}"/>
              </a:ext>
            </a:extLst>
          </p:cNvPr>
          <p:cNvSpPr txBox="1"/>
          <p:nvPr/>
        </p:nvSpPr>
        <p:spPr>
          <a:xfrm>
            <a:off x="6310155" y="2427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8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3DE52B-A120-5B40-9945-4F7D156233A2}"/>
              </a:ext>
            </a:extLst>
          </p:cNvPr>
          <p:cNvSpPr txBox="1"/>
          <p:nvPr/>
        </p:nvSpPr>
        <p:spPr>
          <a:xfrm>
            <a:off x="4079776" y="242606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E56B13-27BA-C14D-BC4C-CADC480766F8}"/>
              </a:ext>
            </a:extLst>
          </p:cNvPr>
          <p:cNvSpPr txBox="1"/>
          <p:nvPr/>
        </p:nvSpPr>
        <p:spPr>
          <a:xfrm>
            <a:off x="8832304" y="242606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20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34B9354-6D89-444B-AFCD-FCBF2830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74" y="3222767"/>
            <a:ext cx="2257822" cy="17743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17D297-6090-8F4D-A8E9-1B24E4DC4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394" y="3217923"/>
            <a:ext cx="2257822" cy="17791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433449-E548-004F-8D94-A31260287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31" y="3217923"/>
            <a:ext cx="2257821" cy="17917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D23B6B-6966-2B40-9FB8-597B91D4A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3217922"/>
            <a:ext cx="2257822" cy="18157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F8BB61-3E5E-0742-927C-0822BB4A9D2C}"/>
              </a:ext>
            </a:extLst>
          </p:cNvPr>
          <p:cNvSpPr txBox="1"/>
          <p:nvPr/>
        </p:nvSpPr>
        <p:spPr>
          <a:xfrm>
            <a:off x="1370728" y="243103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1s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F6E7D7-4B4A-B44E-96E8-BE4B369B0FFE}"/>
              </a:ext>
            </a:extLst>
          </p:cNvPr>
          <p:cNvSpPr txBox="1"/>
          <p:nvPr/>
        </p:nvSpPr>
        <p:spPr>
          <a:xfrm>
            <a:off x="443372" y="5663527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Though I’m still confused</a:t>
            </a:r>
          </a:p>
        </p:txBody>
      </p:sp>
    </p:spTree>
    <p:extLst>
      <p:ext uri="{BB962C8B-B14F-4D97-AF65-F5344CB8AC3E}">
        <p14:creationId xmlns:p14="http://schemas.microsoft.com/office/powerpoint/2010/main" val="475391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D852-1485-4843-872D-7DD4BD8E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SR-TD vs STDP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52375-9C79-764A-9451-E8CF74E58A1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3392" y="2256705"/>
            <a:ext cx="5112568" cy="40176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D9269-875D-C04E-8C9F-AA4055239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06" y="2256705"/>
            <a:ext cx="4737502" cy="3959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9462E6-A433-0F4B-926A-FA90C8220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06" y="1234800"/>
            <a:ext cx="7882914" cy="11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7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DF06-A152-EE4D-8BB6-D6E5DC8D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solution shouldn’t have negatives: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93B586-A02C-104C-B9E5-CD21FC4EBA00}"/>
              </a:ext>
            </a:extLst>
          </p:cNvPr>
          <p:cNvSpPr txBox="1">
            <a:spLocks/>
          </p:cNvSpPr>
          <p:nvPr/>
        </p:nvSpPr>
        <p:spPr>
          <a:xfrm>
            <a:off x="0" y="1069865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But I’m not sure if it should have a discontinuity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B9DFA-A6CE-FB43-B11A-74D08F175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16585"/>
            <a:ext cx="6768752" cy="1008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F52B6-9E71-A445-A66A-67187D1EB63C}"/>
              </a:ext>
            </a:extLst>
          </p:cNvPr>
          <p:cNvSpPr txBox="1"/>
          <p:nvPr/>
        </p:nvSpPr>
        <p:spPr>
          <a:xfrm>
            <a:off x="463639" y="3567448"/>
            <a:ext cx="685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can be smooth and positive (as a function of x) even if M has negative components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312B2B-8CB9-B34F-92B3-FA1A926C3EBB}"/>
              </a:ext>
            </a:extLst>
          </p:cNvPr>
          <p:cNvGrpSpPr/>
          <p:nvPr/>
        </p:nvGrpSpPr>
        <p:grpSpPr>
          <a:xfrm>
            <a:off x="8375561" y="3137584"/>
            <a:ext cx="3352800" cy="2565400"/>
            <a:chOff x="8375561" y="3137584"/>
            <a:chExt cx="33528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777EB-35A8-544E-8280-46FF97293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5561" y="3137584"/>
              <a:ext cx="3352800" cy="25654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0E921F-D804-C541-AF5C-25966F302AFE}"/>
                </a:ext>
              </a:extLst>
            </p:cNvPr>
            <p:cNvSpPr/>
            <p:nvPr/>
          </p:nvSpPr>
          <p:spPr>
            <a:xfrm>
              <a:off x="9192344" y="3157653"/>
              <a:ext cx="72008" cy="2520000"/>
            </a:xfrm>
            <a:prstGeom prst="rect">
              <a:avLst/>
            </a:prstGeom>
            <a:noFill/>
            <a:ln w="25400">
              <a:solidFill>
                <a:srgbClr val="66C3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D6FF268-A9C5-CD40-B230-0DA3B1E6B799}"/>
              </a:ext>
            </a:extLst>
          </p:cNvPr>
          <p:cNvSpPr txBox="1"/>
          <p:nvPr/>
        </p:nvSpPr>
        <p:spPr>
          <a:xfrm>
            <a:off x="463638" y="4881207"/>
            <a:ext cx="6856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don’t see any reason why ANY component of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evne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those corresponding to feature cells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current location) should end up negative if the algorithm converged properly. </a:t>
            </a:r>
          </a:p>
        </p:txBody>
      </p:sp>
    </p:spTree>
    <p:extLst>
      <p:ext uri="{BB962C8B-B14F-4D97-AF65-F5344CB8AC3E}">
        <p14:creationId xmlns:p14="http://schemas.microsoft.com/office/powerpoint/2010/main" val="2481491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9A526-DA01-A342-A48A-DA7E6161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of instabilities</a:t>
            </a:r>
          </a:p>
        </p:txBody>
      </p:sp>
      <p:pic>
        <p:nvPicPr>
          <p:cNvPr id="4" name="MAnimation_1118.mp4" descr="MAnimation_1118.mp4">
            <a:hlinkClick r:id="" action="ppaction://media"/>
            <a:extLst>
              <a:ext uri="{FF2B5EF4-FFF2-40B4-BE49-F238E27FC236}">
                <a16:creationId xmlns:a16="http://schemas.microsoft.com/office/drawing/2014/main" id="{109ED031-71FC-2846-833F-055727ACF2B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448" y="1412776"/>
            <a:ext cx="4752531" cy="4752528"/>
          </a:xfrm>
        </p:spPr>
      </p:pic>
      <p:pic>
        <p:nvPicPr>
          <p:cNvPr id="5" name="MAnimation_1151.mp4" descr="MAnimation_1151.mp4">
            <a:hlinkClick r:id="" action="ppaction://media"/>
            <a:extLst>
              <a:ext uri="{FF2B5EF4-FFF2-40B4-BE49-F238E27FC236}">
                <a16:creationId xmlns:a16="http://schemas.microsoft.com/office/drawing/2014/main" id="{2A2AC83F-AEC4-D34C-846A-B4FB679ECD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56040" y="1413647"/>
            <a:ext cx="4752531" cy="47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cells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A4B71-554F-614D-BDF8-09C30569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84" y="2591792"/>
            <a:ext cx="3352800" cy="256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FE6B6-22D4-294A-9375-922F3AA4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2564904"/>
            <a:ext cx="3429000" cy="264160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14A23B3-3370-2449-9F76-85B757975D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5735960" y="1484784"/>
            <a:ext cx="5184576" cy="46876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0C580B-28F8-4A4A-81A7-00932B2ED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1520072"/>
            <a:ext cx="5271245" cy="4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32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9392"/>
            <a:ext cx="12210015" cy="686019"/>
          </a:xfrm>
        </p:spPr>
        <p:txBody>
          <a:bodyPr/>
          <a:lstStyle/>
          <a:p>
            <a:r>
              <a:rPr lang="el-GR" dirty="0"/>
              <a:t>α</a:t>
            </a:r>
            <a:r>
              <a:rPr lang="en-GB" dirty="0"/>
              <a:t> vs </a:t>
            </a:r>
            <a:r>
              <a:rPr lang="en-GB" dirty="0" err="1"/>
              <a:t>t</a:t>
            </a:r>
            <a:r>
              <a:rPr lang="en-GB" baseline="-25000" dirty="0" err="1"/>
              <a:t>train</a:t>
            </a:r>
            <a:endParaRPr lang="en-GB" baseline="-25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6E35A-B7F7-B14D-A994-6A5449ADC2EA}"/>
              </a:ext>
            </a:extLst>
          </p:cNvPr>
          <p:cNvGrpSpPr/>
          <p:nvPr/>
        </p:nvGrpSpPr>
        <p:grpSpPr>
          <a:xfrm>
            <a:off x="5524713" y="11853936"/>
            <a:ext cx="2488755" cy="1357900"/>
            <a:chOff x="5526869" y="5445052"/>
            <a:chExt cx="2488755" cy="13579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3500A6F-F7A0-D64D-9741-1018C97C5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6869" y="5739793"/>
              <a:ext cx="1322710" cy="106315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E83461-D0A4-9D45-947D-8FD1D898C3D9}"/>
                </a:ext>
              </a:extLst>
            </p:cNvPr>
            <p:cNvSpPr txBox="1"/>
            <p:nvPr/>
          </p:nvSpPr>
          <p:spPr>
            <a:xfrm>
              <a:off x="5807968" y="5445052"/>
              <a:ext cx="2207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Alpha 0.00</a:t>
              </a:r>
              <a:r>
                <a:rPr lang="el-GR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, 100 min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63FA80C-9B7E-2746-944D-2A0FCA095F3E}"/>
              </a:ext>
            </a:extLst>
          </p:cNvPr>
          <p:cNvSpPr txBox="1"/>
          <p:nvPr/>
        </p:nvSpPr>
        <p:spPr>
          <a:xfrm>
            <a:off x="1896334" y="692696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1min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D0F0DE-457F-EF4F-9225-A803E563BE61}"/>
              </a:ext>
            </a:extLst>
          </p:cNvPr>
          <p:cNvSpPr txBox="1"/>
          <p:nvPr/>
        </p:nvSpPr>
        <p:spPr>
          <a:xfrm>
            <a:off x="4560630" y="69269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30min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CA7385-B09C-D341-A4BC-9709F31FD2B9}"/>
              </a:ext>
            </a:extLst>
          </p:cNvPr>
          <p:cNvSpPr txBox="1"/>
          <p:nvPr/>
        </p:nvSpPr>
        <p:spPr>
          <a:xfrm>
            <a:off x="7390494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100min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712E01-1516-454F-AB8C-5A2BDEA519B2}"/>
              </a:ext>
            </a:extLst>
          </p:cNvPr>
          <p:cNvSpPr txBox="1"/>
          <p:nvPr/>
        </p:nvSpPr>
        <p:spPr>
          <a:xfrm>
            <a:off x="10209195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300min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EE8AC9-EC97-8E4A-BEE8-6B47F02D60D8}"/>
              </a:ext>
            </a:extLst>
          </p:cNvPr>
          <p:cNvSpPr txBox="1"/>
          <p:nvPr/>
        </p:nvSpPr>
        <p:spPr>
          <a:xfrm>
            <a:off x="440661" y="191683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FD537-B759-FA43-B68A-2DD5C80BA263}"/>
              </a:ext>
            </a:extLst>
          </p:cNvPr>
          <p:cNvSpPr txBox="1"/>
          <p:nvPr/>
        </p:nvSpPr>
        <p:spPr>
          <a:xfrm>
            <a:off x="318935" y="323696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3DF23F-4888-3445-A9FA-2B9AD4DF96CA}"/>
              </a:ext>
            </a:extLst>
          </p:cNvPr>
          <p:cNvSpPr txBox="1"/>
          <p:nvPr/>
        </p:nvSpPr>
        <p:spPr>
          <a:xfrm>
            <a:off x="318802" y="459121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695969-C14A-CA4F-BE86-E02AD310FF0A}"/>
              </a:ext>
            </a:extLst>
          </p:cNvPr>
          <p:cNvSpPr txBox="1"/>
          <p:nvPr/>
        </p:nvSpPr>
        <p:spPr>
          <a:xfrm>
            <a:off x="263352" y="5949280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0.0001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D4676A8-4087-DD4E-8EFC-A7705510B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075" y="867360"/>
            <a:ext cx="1828800" cy="1828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F49FD2-E046-2C4B-AFF5-744840E63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610" y="842070"/>
            <a:ext cx="18288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EA12798-8EC5-8240-A606-7AB2803D2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625" y="842070"/>
            <a:ext cx="1828800" cy="1828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3B403DE-E808-C843-AD3A-6229D7B4E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069" y="836712"/>
            <a:ext cx="1828800" cy="1828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42E85FB-626D-6044-A239-2252D7D30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6075" y="2291792"/>
            <a:ext cx="1828800" cy="1828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AA1E78-FDEE-7D45-AB54-4E40724383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0610" y="2250754"/>
            <a:ext cx="1828800" cy="18288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5F8FE9C-2EC1-D742-960A-F936D36E3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625" y="2310808"/>
            <a:ext cx="1828800" cy="18288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6E0E81E-D6C7-6E41-B4F4-968E0B4432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5069" y="2344428"/>
            <a:ext cx="1828800" cy="18288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15B9B54-6ECD-C947-823B-192FF52AB5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075" y="3741449"/>
            <a:ext cx="1828800" cy="18288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8484E98-28D7-CA4A-9E70-0E9B5CD33C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2289" y="3741449"/>
            <a:ext cx="1828800" cy="18288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D698AE-BCFE-1341-84F0-55538892D9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3625" y="3741449"/>
            <a:ext cx="1828800" cy="18288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C15BFD5-2E5B-0840-8F47-6D3DC54F0C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44398" y="3741449"/>
            <a:ext cx="1828800" cy="1828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22F0330-04C9-5748-9AA3-B52F72D3E0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7639" y="5128592"/>
            <a:ext cx="1828800" cy="18288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87060C3-CDE1-9445-AB1C-87AF78DBA9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73853" y="5128592"/>
            <a:ext cx="1828800" cy="18288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D3DE1A8-DFA4-9D4B-8669-9FFEFDE4BE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91354" y="5128592"/>
            <a:ext cx="1828800" cy="18288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582DC41-14D6-2740-906D-A96EF4C60B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60904" y="5128592"/>
            <a:ext cx="1828800" cy="182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E476B8-F57A-5742-9811-D3220D0A91A5}"/>
              </a:ext>
            </a:extLst>
          </p:cNvPr>
          <p:cNvSpPr txBox="1"/>
          <p:nvPr/>
        </p:nvSpPr>
        <p:spPr>
          <a:xfrm>
            <a:off x="3145418" y="2951017"/>
            <a:ext cx="6862617" cy="1200329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Banding always precedes instability (I’ve never found ‘stable’ banding)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Conclude that banding is an instability in the learning rule, not a result of the granularity of the basis cells (the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mode theory) </a:t>
            </a:r>
          </a:p>
        </p:txBody>
      </p:sp>
    </p:spTree>
    <p:extLst>
      <p:ext uri="{BB962C8B-B14F-4D97-AF65-F5344CB8AC3E}">
        <p14:creationId xmlns:p14="http://schemas.microsoft.com/office/powerpoint/2010/main" val="284530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688"/>
            <a:ext cx="12210015" cy="686019"/>
          </a:xfrm>
        </p:spPr>
        <p:txBody>
          <a:bodyPr/>
          <a:lstStyle/>
          <a:p>
            <a:r>
              <a:rPr lang="en-GB" dirty="0"/>
              <a:t>Back to </a:t>
            </a:r>
            <a:r>
              <a:rPr lang="en-GB" dirty="0" err="1"/>
              <a:t>onehots</a:t>
            </a:r>
            <a:r>
              <a:rPr lang="en-GB" dirty="0"/>
              <a:t> </a:t>
            </a:r>
            <a:endParaRPr lang="en-GB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B37F1-914B-D747-83DC-6C86590A8445}"/>
              </a:ext>
            </a:extLst>
          </p:cNvPr>
          <p:cNvSpPr txBox="1"/>
          <p:nvPr/>
        </p:nvSpPr>
        <p:spPr>
          <a:xfrm>
            <a:off x="6384032" y="5075972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oscillations but still unstable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58846-AB18-C34C-AB24-DBFACE54016F}"/>
              </a:ext>
            </a:extLst>
          </p:cNvPr>
          <p:cNvSpPr txBox="1"/>
          <p:nvPr/>
        </p:nvSpPr>
        <p:spPr>
          <a:xfrm>
            <a:off x="1089764" y="1988840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one hot rule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366D9-570A-CC45-B27B-2EE453C8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64" y="2358172"/>
            <a:ext cx="3403600" cy="271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9BD86E-81BE-C740-ADBF-8F1C14139F61}"/>
              </a:ext>
            </a:extLst>
          </p:cNvPr>
          <p:cNvSpPr txBox="1"/>
          <p:nvPr/>
        </p:nvSpPr>
        <p:spPr>
          <a:xfrm>
            <a:off x="6281165" y="1916832"/>
            <a:ext cx="305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general state vector rule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D905A-EECE-5247-862C-4A6C6DEB9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218472"/>
            <a:ext cx="3454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55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EA73-D044-824C-8B63-0BDD2396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current hypothesis: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F5E67-E9DC-2D4C-8D4B-C77BD2E56450}"/>
              </a:ext>
            </a:extLst>
          </p:cNvPr>
          <p:cNvSpPr txBox="1"/>
          <p:nvPr/>
        </p:nvSpPr>
        <p:spPr>
          <a:xfrm>
            <a:off x="1" y="1124745"/>
            <a:ext cx="515989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an instability arising from the feature-version of the TD learning rule. This update rule is matrix-to-matrix.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means we’re effective updating this cell, based on info info from a transition between location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and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theory we receive no information about </a:t>
            </a:r>
            <a:r>
              <a:rPr lang="en-GB" dirty="0">
                <a:solidFill>
                  <a:srgbClr val="8DA0CC"/>
                </a:solidFill>
              </a:rPr>
              <a:t>this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basis cell and the update to M for it’s corresponding place-cell should be zero BUT if it isn’t zero there’s no mechanism to counter it and the error can grow. Maybe?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we only see oscillation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the direction of travel is because any errors accumulated on those ahead are quickly remove when we visit these states and do an informative update.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0A06A-59B7-C347-85CB-B9B37ADC7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" r="2053" b="5502"/>
          <a:stretch/>
        </p:blipFill>
        <p:spPr>
          <a:xfrm>
            <a:off x="5663952" y="2348880"/>
            <a:ext cx="6120680" cy="432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AC9598-B0C2-E445-A9E2-A3F73BC5D13E}"/>
              </a:ext>
            </a:extLst>
          </p:cNvPr>
          <p:cNvSpPr txBox="1"/>
          <p:nvPr/>
        </p:nvSpPr>
        <p:spPr>
          <a:xfrm>
            <a:off x="9634414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x</a:t>
            </a:r>
            <a:r>
              <a:rPr lang="en-GB" baseline="-25000" dirty="0">
                <a:solidFill>
                  <a:srgbClr val="66C3A4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0A14-5084-6647-8B54-74A67995A78F}"/>
              </a:ext>
            </a:extLst>
          </p:cNvPr>
          <p:cNvSpPr txBox="1"/>
          <p:nvPr/>
        </p:nvSpPr>
        <p:spPr>
          <a:xfrm>
            <a:off x="10033726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D8D62"/>
                </a:solidFill>
              </a:rPr>
              <a:t>x</a:t>
            </a:r>
            <a:r>
              <a:rPr lang="en-GB" baseline="-25000" dirty="0">
                <a:solidFill>
                  <a:srgbClr val="FD8D62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AD9813-68C4-814E-8972-91741C3547DB}"/>
              </a:ext>
            </a:extLst>
          </p:cNvPr>
          <p:cNvSpPr/>
          <p:nvPr/>
        </p:nvSpPr>
        <p:spPr>
          <a:xfrm>
            <a:off x="5951984" y="2348880"/>
            <a:ext cx="432048" cy="432048"/>
          </a:xfrm>
          <a:prstGeom prst="ellipse">
            <a:avLst/>
          </a:prstGeom>
          <a:solidFill>
            <a:srgbClr val="8DA0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3AE0AE-6DB2-5341-8013-DC92AB8C4995}"/>
              </a:ext>
            </a:extLst>
          </p:cNvPr>
          <p:cNvCxnSpPr>
            <a:cxnSpLocks/>
          </p:cNvCxnSpPr>
          <p:nvPr/>
        </p:nvCxnSpPr>
        <p:spPr>
          <a:xfrm>
            <a:off x="9912424" y="2564904"/>
            <a:ext cx="20679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E3D1025-906F-B74E-B20E-0FC299F70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942" y="929636"/>
            <a:ext cx="1790700" cy="1104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A0C24D-2325-544E-AFDA-15FC3B0D34B3}"/>
              </a:ext>
            </a:extLst>
          </p:cNvPr>
          <p:cNvSpPr/>
          <p:nvPr/>
        </p:nvSpPr>
        <p:spPr>
          <a:xfrm rot="5400000">
            <a:off x="8652279" y="980728"/>
            <a:ext cx="144016" cy="1584175"/>
          </a:xfrm>
          <a:prstGeom prst="rect">
            <a:avLst/>
          </a:prstGeom>
          <a:solidFill>
            <a:srgbClr val="66C3A4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4EECF2-0E71-7047-B239-9AB48FDF7716}"/>
              </a:ext>
            </a:extLst>
          </p:cNvPr>
          <p:cNvSpPr/>
          <p:nvPr/>
        </p:nvSpPr>
        <p:spPr>
          <a:xfrm rot="5400000">
            <a:off x="8652280" y="1124744"/>
            <a:ext cx="144016" cy="1584175"/>
          </a:xfrm>
          <a:prstGeom prst="rect">
            <a:avLst/>
          </a:prstGeom>
          <a:solidFill>
            <a:srgbClr val="FD8D62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3D53B7-CCA9-354F-820A-29C002516827}"/>
              </a:ext>
            </a:extLst>
          </p:cNvPr>
          <p:cNvSpPr/>
          <p:nvPr/>
        </p:nvSpPr>
        <p:spPr>
          <a:xfrm rot="5400000">
            <a:off x="8652280" y="272032"/>
            <a:ext cx="144016" cy="1584175"/>
          </a:xfrm>
          <a:prstGeom prst="rect">
            <a:avLst/>
          </a:prstGeom>
          <a:solidFill>
            <a:srgbClr val="8DA0CC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E93CD-0232-294A-9643-0FB92A5471D5}"/>
              </a:ext>
            </a:extLst>
          </p:cNvPr>
          <p:cNvSpPr txBox="1"/>
          <p:nvPr/>
        </p:nvSpPr>
        <p:spPr>
          <a:xfrm>
            <a:off x="9707266" y="848830"/>
            <a:ext cx="1347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cell far away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7419D0-2620-314A-9ED2-7AB4A6CDD586}"/>
              </a:ext>
            </a:extLst>
          </p:cNvPr>
          <p:cNvSpPr txBox="1"/>
          <p:nvPr/>
        </p:nvSpPr>
        <p:spPr>
          <a:xfrm>
            <a:off x="9700916" y="1619508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Cells close to current location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D841A3-A7E9-9641-8B64-59691897F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298214"/>
            <a:ext cx="8255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AE37E-83C5-AD40-8BAB-8387E1E90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896" y="3573016"/>
            <a:ext cx="2888376" cy="374419"/>
          </a:xfrm>
          <a:prstGeom prst="rect">
            <a:avLst/>
          </a:prstGeom>
        </p:spPr>
      </p:pic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2CBB68E6-DC43-FC47-84E0-0F1F003399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6"/>
          <a:stretch>
            <a:fillRect/>
          </a:stretch>
        </p:blipFill>
        <p:spPr>
          <a:xfrm>
            <a:off x="5767594" y="4675486"/>
            <a:ext cx="2061348" cy="1619905"/>
          </a:xfr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1A84023-17AF-4A43-B788-4C1332C2E88B}"/>
              </a:ext>
            </a:extLst>
          </p:cNvPr>
          <p:cNvGrpSpPr/>
          <p:nvPr/>
        </p:nvGrpSpPr>
        <p:grpSpPr>
          <a:xfrm>
            <a:off x="6396369" y="4869160"/>
            <a:ext cx="378630" cy="581397"/>
            <a:chOff x="6396369" y="4869160"/>
            <a:chExt cx="378630" cy="58139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DC5AEE4-AD1A-F346-A0CC-07EEA41F6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5684" y="5162525"/>
              <a:ext cx="0" cy="288032"/>
            </a:xfrm>
            <a:prstGeom prst="straightConnector1">
              <a:avLst/>
            </a:prstGeom>
            <a:ln>
              <a:solidFill>
                <a:srgbClr val="FD8D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9C4637-8328-DA4B-A9CA-11A19DC37A1B}"/>
                </a:ext>
              </a:extLst>
            </p:cNvPr>
            <p:cNvSpPr txBox="1"/>
            <p:nvPr/>
          </p:nvSpPr>
          <p:spPr>
            <a:xfrm>
              <a:off x="6396369" y="4869160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  <a:sym typeface="Wingdings" pitchFamily="2" charset="2"/>
                </a:rPr>
                <a:t>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5DB71-ED80-6243-8530-62F6C5B7D791}"/>
              </a:ext>
            </a:extLst>
          </p:cNvPr>
          <p:cNvGrpSpPr/>
          <p:nvPr/>
        </p:nvGrpSpPr>
        <p:grpSpPr>
          <a:xfrm>
            <a:off x="6396369" y="5462062"/>
            <a:ext cx="378630" cy="640526"/>
            <a:chOff x="6396369" y="5450557"/>
            <a:chExt cx="378630" cy="640526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8B8EFB-F531-A646-91A2-4E4CD8F90F11}"/>
                </a:ext>
              </a:extLst>
            </p:cNvPr>
            <p:cNvCxnSpPr>
              <a:cxnSpLocks/>
            </p:cNvCxnSpPr>
            <p:nvPr/>
          </p:nvCxnSpPr>
          <p:spPr>
            <a:xfrm>
              <a:off x="6585684" y="5450557"/>
              <a:ext cx="0" cy="346323"/>
            </a:xfrm>
            <a:prstGeom prst="straightConnector1">
              <a:avLst/>
            </a:prstGeom>
            <a:ln>
              <a:solidFill>
                <a:srgbClr val="66C3A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C02E4A-7530-AE4B-8A44-85EC752C94FC}"/>
                </a:ext>
              </a:extLst>
            </p:cNvPr>
            <p:cNvSpPr txBox="1"/>
            <p:nvPr/>
          </p:nvSpPr>
          <p:spPr>
            <a:xfrm>
              <a:off x="6396369" y="572175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66C3A4"/>
                  </a:solidFill>
                  <a:sym typeface="Wingdings" pitchFamily="2" charset="2"/>
                </a:rPr>
                <a:t>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83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Four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645072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3259314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4EECE-24EB-7C45-80F1-D4ADB28C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I’ve tried: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65977-1477-FC4A-BCD7-A7665820AC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72008" y="1124744"/>
            <a:ext cx="6384032" cy="7556954"/>
          </a:xfrm>
        </p:spPr>
        <p:txBody>
          <a:bodyPr>
            <a:normAutofit/>
          </a:bodyPr>
          <a:lstStyle/>
          <a:p>
            <a:r>
              <a:rPr lang="en-GB" sz="2400" dirty="0"/>
              <a:t>Masking M updates to place cells far from current location. </a:t>
            </a:r>
            <a:r>
              <a:rPr lang="en-GB" sz="2400" dirty="0">
                <a:solidFill>
                  <a:srgbClr val="FD8D62"/>
                </a:solidFill>
              </a:rPr>
              <a:t>Maybe works?</a:t>
            </a:r>
          </a:p>
          <a:p>
            <a:endParaRPr lang="en-GB" sz="2400" dirty="0"/>
          </a:p>
          <a:p>
            <a:r>
              <a:rPr lang="en-GB" sz="2400" dirty="0"/>
              <a:t>Regularisation of M.</a:t>
            </a:r>
            <a:r>
              <a:rPr lang="en-GB" sz="2400" dirty="0">
                <a:solidFill>
                  <a:srgbClr val="FF0000"/>
                </a:solidFill>
              </a:rPr>
              <a:t> Nope.</a:t>
            </a:r>
          </a:p>
          <a:p>
            <a:endParaRPr lang="en-GB" sz="2400" dirty="0"/>
          </a:p>
          <a:p>
            <a:r>
              <a:rPr lang="en-GB" sz="2400" dirty="0"/>
              <a:t>Randomising the TD update order (reduce correlation of updates).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Initialise M high.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Ask Will if he ever had instabilities? </a:t>
            </a:r>
          </a:p>
          <a:p>
            <a:endParaRPr lang="en-GB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AA1DE-B693-AC43-A15C-6941071E886E}"/>
              </a:ext>
            </a:extLst>
          </p:cNvPr>
          <p:cNvSpPr txBox="1"/>
          <p:nvPr/>
        </p:nvSpPr>
        <p:spPr>
          <a:xfrm>
            <a:off x="6672064" y="4427820"/>
            <a:ext cx="48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Doesn’t really help (and non-BP, non-local updates)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1499A-F8DA-BE42-B981-28AC3E62CBE2}"/>
              </a:ext>
            </a:extLst>
          </p:cNvPr>
          <p:cNvGrpSpPr/>
          <p:nvPr/>
        </p:nvGrpSpPr>
        <p:grpSpPr>
          <a:xfrm>
            <a:off x="7641110" y="620688"/>
            <a:ext cx="4330182" cy="2213379"/>
            <a:chOff x="7641110" y="894794"/>
            <a:chExt cx="4330182" cy="22133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1D07B6-D113-6E4E-BB0F-6E11C4A2E8AE}"/>
                </a:ext>
              </a:extLst>
            </p:cNvPr>
            <p:cNvSpPr txBox="1"/>
            <p:nvPr/>
          </p:nvSpPr>
          <p:spPr>
            <a:xfrm>
              <a:off x="8616280" y="1659467"/>
              <a:ext cx="1560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vs no masking: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2F6197-2E29-7546-802A-416ECA411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92544" y="908720"/>
              <a:ext cx="978748" cy="7677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DCD797-F50D-7C4A-B9CB-AA3BFF1CD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3346" y="894794"/>
              <a:ext cx="975169" cy="7515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A535055-0090-F14D-A151-5769227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8881" y="1638836"/>
              <a:ext cx="932803" cy="7100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CD7A11E-B3FC-4F43-917F-B7F7C1E31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0557" y="1657719"/>
              <a:ext cx="923407" cy="71004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C7D015-0E3C-0D4A-91CE-E3E9A11B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95020" y="2367763"/>
              <a:ext cx="934479" cy="723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2F649-93C5-7C47-BCA0-519244127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41110" y="2348880"/>
              <a:ext cx="975170" cy="759293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7F784-DC7C-3940-92D9-652AF7EEF71E}"/>
              </a:ext>
            </a:extLst>
          </p:cNvPr>
          <p:cNvSpPr/>
          <p:nvPr/>
        </p:nvSpPr>
        <p:spPr>
          <a:xfrm>
            <a:off x="5521181" y="2852936"/>
            <a:ext cx="7128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+ alpha * (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(delta, state) -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**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)*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1C6F53-F5E8-AF48-89B1-A551A68EF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4432" y="3215983"/>
            <a:ext cx="1294379" cy="10051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492304-4600-4544-BCEA-B994AA03B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1684" y="3193120"/>
            <a:ext cx="1323797" cy="10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02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3F43-C9D3-E543-A121-4F2CE80A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Ignoring that for now: back to STPD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9D5E3-6066-B941-BC5B-AEB3F9E6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1988840"/>
            <a:ext cx="5664200" cy="90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EA20A0-34C1-D24C-9B1A-A3D99B827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680" y="3967461"/>
            <a:ext cx="4800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23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Fixed it!</a:t>
            </a:r>
          </a:p>
        </p:txBody>
      </p:sp>
    </p:spTree>
    <p:extLst>
      <p:ext uri="{BB962C8B-B14F-4D97-AF65-F5344CB8AC3E}">
        <p14:creationId xmlns:p14="http://schemas.microsoft.com/office/powerpoint/2010/main" val="224187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Grid cells bleeding across boundaries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C78A1-7BD9-B740-9ABD-FCE26020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844824"/>
            <a:ext cx="3874790" cy="3874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5AC1A-E8A3-E84B-B690-C75824BB8D22}"/>
              </a:ext>
            </a:extLst>
          </p:cNvPr>
          <p:cNvSpPr txBox="1"/>
          <p:nvPr/>
        </p:nvSpPr>
        <p:spPr>
          <a:xfrm>
            <a:off x="119336" y="1660882"/>
            <a:ext cx="385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Vertical / horizontal boundaries only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B113C-C8FA-A144-AFEF-905BB824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44" y="1846014"/>
            <a:ext cx="3873600" cy="387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43239-B1CA-2949-AD39-F76BFF91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067" y="2415791"/>
            <a:ext cx="2629289" cy="2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Code speed-up, O(1000x)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97C40-2556-714A-B38A-B5D51267C9D7}"/>
              </a:ext>
            </a:extLst>
          </p:cNvPr>
          <p:cNvGrpSpPr/>
          <p:nvPr/>
        </p:nvGrpSpPr>
        <p:grpSpPr>
          <a:xfrm>
            <a:off x="191344" y="2098208"/>
            <a:ext cx="5400600" cy="466696"/>
            <a:chOff x="5118420" y="4293096"/>
            <a:chExt cx="6666211" cy="5760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05D179-0EBD-384E-9054-004D80CB8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0FA930-4AC2-E140-968E-72DA8B464481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31559-A593-DC46-B3C3-9971232F4F96}"/>
              </a:ext>
            </a:extLst>
          </p:cNvPr>
          <p:cNvGrpSpPr/>
          <p:nvPr/>
        </p:nvGrpSpPr>
        <p:grpSpPr>
          <a:xfrm>
            <a:off x="6420036" y="2117538"/>
            <a:ext cx="5400600" cy="447366"/>
            <a:chOff x="4974405" y="6093296"/>
            <a:chExt cx="6954243" cy="576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46FA7-259F-9B47-BE26-BAAC97F4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3A49EB-5C0C-1541-8F62-9A65C8B87821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75D4F-3681-0441-9C9A-3ED3A02B88E6}"/>
              </a:ext>
            </a:extLst>
          </p:cNvPr>
          <p:cNvSpPr txBox="1"/>
          <p:nvPr/>
        </p:nvSpPr>
        <p:spPr>
          <a:xfrm>
            <a:off x="205106" y="1537628"/>
            <a:ext cx="2650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General formula: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09BAC-5D0C-7D48-A4F2-99E3BA6F8196}"/>
              </a:ext>
            </a:extLst>
          </p:cNvPr>
          <p:cNvSpPr txBox="1"/>
          <p:nvPr/>
        </p:nvSpPr>
        <p:spPr>
          <a:xfrm>
            <a:off x="6384032" y="1518306"/>
            <a:ext cx="378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One-hot specific formula: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2521AF-6081-E644-A382-D64FB2211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721115"/>
            <a:ext cx="5458166" cy="7078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5E9FA3-0F5D-C247-8985-76693C4D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2725892"/>
            <a:ext cx="5458166" cy="63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4B1746-5AB7-4E4B-95CF-BE769394C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8" y="3381148"/>
            <a:ext cx="3479800" cy="3441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1C9356-3203-124B-B394-B8647E12F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292" y="3467100"/>
            <a:ext cx="3429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19AEB9-D6D0-AB42-BA6D-8E114C5484DE}"/>
              </a:ext>
            </a:extLst>
          </p:cNvPr>
          <p:cNvGrpSpPr/>
          <p:nvPr/>
        </p:nvGrpSpPr>
        <p:grpSpPr>
          <a:xfrm>
            <a:off x="119336" y="1196752"/>
            <a:ext cx="11665296" cy="2880320"/>
            <a:chOff x="119336" y="1196752"/>
            <a:chExt cx="11665296" cy="2880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8BC323-412C-144A-A8C2-4694EE2F46A4}"/>
                </a:ext>
              </a:extLst>
            </p:cNvPr>
            <p:cNvGrpSpPr/>
            <p:nvPr/>
          </p:nvGrpSpPr>
          <p:grpSpPr>
            <a:xfrm>
              <a:off x="119336" y="1196752"/>
              <a:ext cx="11665296" cy="2880320"/>
              <a:chOff x="119336" y="1556792"/>
              <a:chExt cx="11665296" cy="288032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305670D-4FB3-8D45-98F4-6AFBE606F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9336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52697B-A43F-B64B-9314-6E560EE1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524160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E75BEF6-87FC-0044-9045-6BDFF2A21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904312" y="1556792"/>
                <a:ext cx="2880320" cy="2880320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1F7194-C577-9245-A9E5-2322C6F1070D}"/>
                </a:ext>
              </a:extLst>
            </p:cNvPr>
            <p:cNvSpPr txBox="1"/>
            <p:nvPr/>
          </p:nvSpPr>
          <p:spPr>
            <a:xfrm>
              <a:off x="455226" y="1196851"/>
              <a:ext cx="153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Random Walk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FF2F5B-9BB2-EF49-8A45-59BDEDE47154}"/>
                </a:ext>
              </a:extLst>
            </p:cNvPr>
            <p:cNvSpPr txBox="1"/>
            <p:nvPr/>
          </p:nvSpPr>
          <p:spPr>
            <a:xfrm>
              <a:off x="4871864" y="1196851"/>
              <a:ext cx="88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Raudies</a:t>
              </a:r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7B3FA7-EC0D-9D40-889A-1509ACC92AF0}"/>
                </a:ext>
              </a:extLst>
            </p:cNvPr>
            <p:cNvSpPr txBox="1"/>
            <p:nvPr/>
          </p:nvSpPr>
          <p:spPr>
            <a:xfrm>
              <a:off x="9192344" y="1196851"/>
              <a:ext cx="2164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Windows screensaver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F9B7-D1D7-6643-A1F7-151F0ED3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80" y="3856806"/>
            <a:ext cx="1620000" cy="16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C8F593-6A09-3944-BE68-02B004658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88" y="3873371"/>
            <a:ext cx="1620000" cy="16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184BA0-FF20-0F43-88B4-F0151CEC5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800" y="3877197"/>
            <a:ext cx="162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8BF39A-720D-0946-A60C-B4BA11086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3873371"/>
            <a:ext cx="1620000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504E87-124A-564F-AA09-3CABD831E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2504" y="3877197"/>
            <a:ext cx="1620000" cy="16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DE1FE6-A9DD-6240-9170-AB6B72C84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4672" y="3877197"/>
            <a:ext cx="1620000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D21519-BE44-A54E-8D8E-53E99DFC7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2712" y="5301208"/>
            <a:ext cx="1472400" cy="1472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9F7A3D-50C8-2548-9A5E-4C9F070709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600" y="5301208"/>
            <a:ext cx="1476000" cy="147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723AA-2FC1-7B48-AD33-537539F6B1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584" y="5301208"/>
            <a:ext cx="1476000" cy="147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BCFA42-9352-9D42-B898-CDC6970C7C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904" y="5337376"/>
            <a:ext cx="1476000" cy="147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75BBFE-964D-1A42-BCC5-EFF66BABD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4056" y="5337376"/>
            <a:ext cx="1476000" cy="147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A9BB0C-0836-AB4E-BFDD-652C66477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2208" y="5337376"/>
            <a:ext cx="1476000" cy="147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CB16B6-5C46-884F-A04F-7E0BA4FAE6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6384" y="5337376"/>
            <a:ext cx="1476000" cy="1476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7900A0-AB6A-9045-A5DA-100DDA1FD5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4536" y="5337376"/>
            <a:ext cx="1476000" cy="147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2FAFEC-3306-0243-85AE-D4492B26A8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12688" y="5337376"/>
            <a:ext cx="1476000" cy="14760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B9151C-C85C-9741-8F27-C24787610F82}"/>
              </a:ext>
            </a:extLst>
          </p:cNvPr>
          <p:cNvCxnSpPr/>
          <p:nvPr/>
        </p:nvCxnSpPr>
        <p:spPr>
          <a:xfrm flipV="1">
            <a:off x="3775460" y="1148514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1792E6-F555-EE4D-A9A6-AB17576E8288}"/>
              </a:ext>
            </a:extLst>
          </p:cNvPr>
          <p:cNvCxnSpPr/>
          <p:nvPr/>
        </p:nvCxnSpPr>
        <p:spPr>
          <a:xfrm flipV="1">
            <a:off x="8076384" y="1201755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4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mazes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4D61B-ACF0-8144-9BE3-DFDC2F9E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72" y="3083768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7F4BD-EEBA-034D-B9A8-53337D66AA18}"/>
              </a:ext>
            </a:extLst>
          </p:cNvPr>
          <p:cNvSpPr txBox="1"/>
          <p:nvPr/>
        </p:nvSpPr>
        <p:spPr>
          <a:xfrm>
            <a:off x="263352" y="308376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F0F7C0-DB28-3340-99DC-673C4CC32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72" y="4912568"/>
            <a:ext cx="18288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9729C5-9792-9A4D-A340-AF6D9158B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72" y="4912568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4A9371-7E50-EB41-9ABB-1E7858DB628D}"/>
              </a:ext>
            </a:extLst>
          </p:cNvPr>
          <p:cNvSpPr txBox="1"/>
          <p:nvPr/>
        </p:nvSpPr>
        <p:spPr>
          <a:xfrm>
            <a:off x="335360" y="502798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65BB8-7107-E54B-967C-9CBF2F0C854C}"/>
              </a:ext>
            </a:extLst>
          </p:cNvPr>
          <p:cNvSpPr txBox="1"/>
          <p:nvPr/>
        </p:nvSpPr>
        <p:spPr>
          <a:xfrm>
            <a:off x="119336" y="13407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5ED285-57FB-6042-8E1C-CDC8DF33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3326" y="1272646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EF3283-EC53-874A-A5A6-66B02E421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70" b="18976"/>
          <a:stretch/>
        </p:blipFill>
        <p:spPr>
          <a:xfrm>
            <a:off x="7334504" y="1363600"/>
            <a:ext cx="2876466" cy="16468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C33589-63EF-EB49-A03D-22BDEF007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617" y="4372101"/>
            <a:ext cx="2876466" cy="28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4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65C1A5"/>
      </a:accent1>
      <a:accent2>
        <a:srgbClr val="FC8D61"/>
      </a:accent2>
      <a:accent3>
        <a:srgbClr val="8DA0CA"/>
      </a:accent3>
      <a:accent4>
        <a:srgbClr val="E68AC2"/>
      </a:accent4>
      <a:accent5>
        <a:srgbClr val="A6D853"/>
      </a:accent5>
      <a:accent6>
        <a:srgbClr val="FED92E"/>
      </a:accent6>
      <a:hlink>
        <a:srgbClr val="0432FF"/>
      </a:hlink>
      <a:folHlink>
        <a:srgbClr val="82828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60000"/>
                <a:lumOff val="4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8CDEC3D-96B7-D341-A23F-18B28B1F865A}" vid="{B11205B9-C316-4142-8783-99A95B94A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23022</TotalTime>
  <Words>2087</Words>
  <Application>Microsoft Macintosh PowerPoint</Application>
  <PresentationFormat>Widescreen</PresentationFormat>
  <Paragraphs>316</Paragraphs>
  <Slides>52</Slides>
  <Notes>3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Avenir Book</vt:lpstr>
      <vt:lpstr>Calibri</vt:lpstr>
      <vt:lpstr>Menlo</vt:lpstr>
      <vt:lpstr>Tw Cen MT</vt:lpstr>
      <vt:lpstr>Wingdings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models </vt:lpstr>
      <vt:lpstr>New mazes</vt:lpstr>
      <vt:lpstr>Continuous time and state TD learning:</vt:lpstr>
      <vt:lpstr>Proof: </vt:lpstr>
      <vt:lpstr>Independence on dt </vt:lpstr>
      <vt:lpstr>If τ  0, Ψ  f</vt:lpstr>
      <vt:lpstr>Biologically inspired basis sets </vt:lpstr>
      <vt:lpstr>Successor features as a “causality obeying” smoothing convolution</vt:lpstr>
      <vt:lpstr>Gaussian receptive field basis (and a new colour map)</vt:lpstr>
      <vt:lpstr>Fourier basis  </vt:lpstr>
      <vt:lpstr>Circle basis </vt:lpstr>
      <vt:lpstr>The birth of a place cell </vt:lpstr>
      <vt:lpstr>The birth of a grid cell </vt:lpstr>
      <vt:lpstr>Implementing circular maze without corners </vt:lpstr>
      <vt:lpstr>Circular maze</vt:lpstr>
      <vt:lpstr>Circular maze</vt:lpstr>
      <vt:lpstr>Separated simulation time step from TD learning</vt:lpstr>
      <vt:lpstr>Fixed numerical instabilities </vt:lpstr>
      <vt:lpstr>I’m confident in loop maze results now </vt:lpstr>
      <vt:lpstr>Comparison of loop open to loop closed </vt:lpstr>
      <vt:lpstr>Torus ?</vt:lpstr>
      <vt:lpstr>Loop opening/closing experiment</vt:lpstr>
      <vt:lpstr>Theta modulation</vt:lpstr>
      <vt:lpstr>Phase precession </vt:lpstr>
      <vt:lpstr>Theta sweeps </vt:lpstr>
      <vt:lpstr>Inhomogeneous Poisson spike train sampling </vt:lpstr>
      <vt:lpstr>Online-STDP </vt:lpstr>
      <vt:lpstr>Online-STDP </vt:lpstr>
      <vt:lpstr>Experiment 1: Closed loop (10 min)</vt:lpstr>
      <vt:lpstr>Experiment 2: Open loop, asymmetry (10 min)</vt:lpstr>
      <vt:lpstr>Experiment 1: Open room (60 min)</vt:lpstr>
      <vt:lpstr>Confusion about transposed SR matrix</vt:lpstr>
      <vt:lpstr>Behaviourally biased place cells  </vt:lpstr>
      <vt:lpstr>“Banding” size = Basis cell size</vt:lpstr>
      <vt:lpstr>Tau also controls banding </vt:lpstr>
      <vt:lpstr>SR-TD vs STDP </vt:lpstr>
      <vt:lpstr>The solution shouldn’t have negatives: </vt:lpstr>
      <vt:lpstr>Evolution of instabilities</vt:lpstr>
      <vt:lpstr>Random cells</vt:lpstr>
      <vt:lpstr>α vs ttrain</vt:lpstr>
      <vt:lpstr>Back to onehots </vt:lpstr>
      <vt:lpstr>New current hypothesis: </vt:lpstr>
      <vt:lpstr>Things I’ve tried:</vt:lpstr>
      <vt:lpstr>Ignoring that for now: back to STPD </vt:lpstr>
      <vt:lpstr>Fixed 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George</dc:creator>
  <cp:lastModifiedBy>Tom George</cp:lastModifiedBy>
  <cp:revision>203</cp:revision>
  <dcterms:created xsi:type="dcterms:W3CDTF">2021-04-13T14:31:56Z</dcterms:created>
  <dcterms:modified xsi:type="dcterms:W3CDTF">2021-06-22T07:02:45Z</dcterms:modified>
</cp:coreProperties>
</file>